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58" r:id="rId4"/>
    <p:sldId id="259" r:id="rId5"/>
    <p:sldId id="562" r:id="rId6"/>
    <p:sldId id="563" r:id="rId7"/>
    <p:sldId id="566" r:id="rId8"/>
    <p:sldId id="567" r:id="rId9"/>
    <p:sldId id="565" r:id="rId10"/>
    <p:sldId id="570" r:id="rId11"/>
    <p:sldId id="568" r:id="rId12"/>
    <p:sldId id="571" r:id="rId13"/>
    <p:sldId id="573" r:id="rId14"/>
    <p:sldId id="293" r:id="rId15"/>
    <p:sldId id="574" r:id="rId16"/>
    <p:sldId id="576" r:id="rId17"/>
    <p:sldId id="291" r:id="rId18"/>
    <p:sldId id="57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873"/>
    <p:restoredTop sz="63787"/>
  </p:normalViewPr>
  <p:slideViewPr>
    <p:cSldViewPr snapToGrid="0">
      <p:cViewPr>
        <p:scale>
          <a:sx n="87" d="100"/>
          <a:sy n="87" d="100"/>
        </p:scale>
        <p:origin x="2168" y="2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EB65F4-E3A8-8E45-9293-C9A5AD087D68}" type="datetimeFigureOut">
              <a:rPr lang="en-US" smtClean="0"/>
              <a:t>7/31/23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52F4A3-81B6-6C48-A731-1694E60B66D9}" type="slidenum">
              <a:rPr lang="en-US" smtClean="0"/>
              <a:t>‹#›</a:t>
            </a:fld>
            <a:endParaRPr lang="en-US"/>
          </a:p>
        </p:txBody>
      </p:sp>
    </p:spTree>
    <p:extLst>
      <p:ext uri="{BB962C8B-B14F-4D97-AF65-F5344CB8AC3E}">
        <p14:creationId xmlns:p14="http://schemas.microsoft.com/office/powerpoint/2010/main" val="2933617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52F4A3-81B6-6C48-A731-1694E60B66D9}" type="slidenum">
              <a:rPr lang="en-US" smtClean="0"/>
              <a:t>1</a:t>
            </a:fld>
            <a:endParaRPr lang="en-US"/>
          </a:p>
        </p:txBody>
      </p:sp>
    </p:spTree>
    <p:extLst>
      <p:ext uri="{BB962C8B-B14F-4D97-AF65-F5344CB8AC3E}">
        <p14:creationId xmlns:p14="http://schemas.microsoft.com/office/powerpoint/2010/main" val="216366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lot of words here but </a:t>
            </a:r>
            <a:r>
              <a:rPr lang="en-US" dirty="0" err="1"/>
              <a:t>domainator</a:t>
            </a:r>
            <a:r>
              <a:rPr lang="en-US" dirty="0"/>
              <a:t> is annotating using known enzymes so all of the names from the previous data table were </a:t>
            </a:r>
            <a:r>
              <a:rPr lang="en-US" dirty="0" err="1"/>
              <a:t>isoschizomers</a:t>
            </a:r>
            <a:r>
              <a:rPr lang="en-US" dirty="0"/>
              <a:t> of enzymes, not the enzymes themselves. After cross-referencing with rebase, I got the actual names which are highlighted in orange here. </a:t>
            </a:r>
          </a:p>
        </p:txBody>
      </p:sp>
      <p:sp>
        <p:nvSpPr>
          <p:cNvPr id="4" name="Slide Number Placeholder 3"/>
          <p:cNvSpPr>
            <a:spLocks noGrp="1"/>
          </p:cNvSpPr>
          <p:nvPr>
            <p:ph type="sldNum" sz="quarter" idx="5"/>
          </p:nvPr>
        </p:nvSpPr>
        <p:spPr/>
        <p:txBody>
          <a:bodyPr/>
          <a:lstStyle/>
          <a:p>
            <a:fld id="{3352F4A3-81B6-6C48-A731-1694E60B66D9}" type="slidenum">
              <a:rPr lang="en-US" smtClean="0"/>
              <a:t>10</a:t>
            </a:fld>
            <a:endParaRPr lang="en-US"/>
          </a:p>
        </p:txBody>
      </p:sp>
    </p:spTree>
    <p:extLst>
      <p:ext uri="{BB962C8B-B14F-4D97-AF65-F5344CB8AC3E}">
        <p14:creationId xmlns:p14="http://schemas.microsoft.com/office/powerpoint/2010/main" val="1155066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those candidates looked like on rebase. The red boxes show the enzymes that were recorded as hits. For the NEB strain at the top two kind of interesting things happened. In the red box, you can see that the recorded methyltransferase is part of an existing system. The restriction enzyme there was not in the gold standard database used to get this data. You can also see a red line just before that system which represents the restriction enzyme that was registered as a hit which was not in rebase. As you can see, this hit isn’t as clean as the others, but it was the best hit from the NEB strains that we have readily available, so it was much easier to test.</a:t>
            </a:r>
          </a:p>
        </p:txBody>
      </p:sp>
      <p:sp>
        <p:nvSpPr>
          <p:cNvPr id="4" name="Slide Number Placeholder 3"/>
          <p:cNvSpPr>
            <a:spLocks noGrp="1"/>
          </p:cNvSpPr>
          <p:nvPr>
            <p:ph type="sldNum" sz="quarter" idx="5"/>
          </p:nvPr>
        </p:nvSpPr>
        <p:spPr/>
        <p:txBody>
          <a:bodyPr/>
          <a:lstStyle/>
          <a:p>
            <a:fld id="{3352F4A3-81B6-6C48-A731-1694E60B66D9}" type="slidenum">
              <a:rPr lang="en-US" smtClean="0"/>
              <a:t>11</a:t>
            </a:fld>
            <a:endParaRPr lang="en-US"/>
          </a:p>
        </p:txBody>
      </p:sp>
    </p:spTree>
    <p:extLst>
      <p:ext uri="{BB962C8B-B14F-4D97-AF65-F5344CB8AC3E}">
        <p14:creationId xmlns:p14="http://schemas.microsoft.com/office/powerpoint/2010/main" val="11975536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getting candidates I moved onto the experimental portion of my project. I want to give a huge thanks to Alexey who was incredibly helpful during this. For this, we first amplified the ORFs. For the NEB strain this was done with PCR and for the others we used </a:t>
            </a:r>
            <a:r>
              <a:rPr lang="en-US" dirty="0" err="1"/>
              <a:t>gBlocks</a:t>
            </a:r>
            <a:r>
              <a:rPr lang="en-US" dirty="0"/>
              <a:t>. We then did an assembly using </a:t>
            </a:r>
            <a:r>
              <a:rPr lang="en-US" dirty="0" err="1"/>
              <a:t>NEBuilder</a:t>
            </a:r>
            <a:r>
              <a:rPr lang="en-US" dirty="0"/>
              <a:t> HiFi and then transformed those plasmids into </a:t>
            </a:r>
            <a:r>
              <a:rPr lang="en-US" i="1" dirty="0" err="1"/>
              <a:t>E.Coli</a:t>
            </a:r>
            <a:r>
              <a:rPr lang="en-US" i="0" dirty="0"/>
              <a:t>. After that, we screened for the correct constructs using colony PCR. From the colonies that had an insert of the correct length, we confirmed the insert using Whole Plasmid Sequencing. Of those, we tested enzyme activity using a methylation protection assay for the MTs and a </a:t>
            </a:r>
            <a:r>
              <a:rPr lang="en-US" i="0" dirty="0" err="1"/>
              <a:t>PureExpress</a:t>
            </a:r>
            <a:r>
              <a:rPr lang="en-US" i="0" dirty="0"/>
              <a:t> reaction or the </a:t>
            </a:r>
            <a:r>
              <a:rPr lang="en-US" i="0" dirty="0" err="1"/>
              <a:t>REs.</a:t>
            </a:r>
            <a:endParaRPr lang="en-US" dirty="0"/>
          </a:p>
        </p:txBody>
      </p:sp>
      <p:sp>
        <p:nvSpPr>
          <p:cNvPr id="4" name="Slide Number Placeholder 3"/>
          <p:cNvSpPr>
            <a:spLocks noGrp="1"/>
          </p:cNvSpPr>
          <p:nvPr>
            <p:ph type="sldNum" sz="quarter" idx="5"/>
          </p:nvPr>
        </p:nvSpPr>
        <p:spPr/>
        <p:txBody>
          <a:bodyPr/>
          <a:lstStyle/>
          <a:p>
            <a:fld id="{3352F4A3-81B6-6C48-A731-1694E60B66D9}" type="slidenum">
              <a:rPr lang="en-US" smtClean="0"/>
              <a:t>12</a:t>
            </a:fld>
            <a:endParaRPr lang="en-US"/>
          </a:p>
        </p:txBody>
      </p:sp>
    </p:spTree>
    <p:extLst>
      <p:ext uri="{BB962C8B-B14F-4D97-AF65-F5344CB8AC3E}">
        <p14:creationId xmlns:p14="http://schemas.microsoft.com/office/powerpoint/2010/main" val="480601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is the data from the the methylation protection assay. On the left you can see a digestion with </a:t>
            </a:r>
            <a:r>
              <a:rPr lang="en-US" dirty="0" err="1"/>
              <a:t>NarI</a:t>
            </a:r>
            <a:r>
              <a:rPr lang="en-US" dirty="0"/>
              <a:t> and </a:t>
            </a:r>
            <a:r>
              <a:rPr lang="en-US" dirty="0" err="1"/>
              <a:t>NdeI</a:t>
            </a:r>
            <a:r>
              <a:rPr lang="en-US" dirty="0"/>
              <a:t> whose recognition sequences are compatible with </a:t>
            </a:r>
            <a:r>
              <a:rPr lang="en-US" dirty="0" err="1"/>
              <a:t>SfoI</a:t>
            </a:r>
            <a:r>
              <a:rPr lang="en-US" dirty="0"/>
              <a:t>. We see that </a:t>
            </a:r>
            <a:r>
              <a:rPr lang="en-US" dirty="0" err="1"/>
              <a:t>SfoI</a:t>
            </a:r>
            <a:r>
              <a:rPr lang="en-US" dirty="0"/>
              <a:t> only has one band, indicating that it was active. Unmethylated would have two bands. On the right you can see a digestion with </a:t>
            </a:r>
            <a:r>
              <a:rPr lang="en-US" dirty="0" err="1"/>
              <a:t>HaeIII</a:t>
            </a:r>
            <a:r>
              <a:rPr lang="en-US" dirty="0"/>
              <a:t>. We do not see a bunch of bands at the bottom as we would if it were methylated, indicating that </a:t>
            </a:r>
            <a:r>
              <a:rPr lang="en-US" dirty="0" err="1"/>
              <a:t>Vha</a:t>
            </a:r>
            <a:r>
              <a:rPr lang="en-US" dirty="0"/>
              <a:t> is also active. </a:t>
            </a:r>
          </a:p>
        </p:txBody>
      </p:sp>
      <p:sp>
        <p:nvSpPr>
          <p:cNvPr id="4" name="Slide Number Placeholder 3"/>
          <p:cNvSpPr>
            <a:spLocks noGrp="1"/>
          </p:cNvSpPr>
          <p:nvPr>
            <p:ph type="sldNum" sz="quarter" idx="5"/>
          </p:nvPr>
        </p:nvSpPr>
        <p:spPr/>
        <p:txBody>
          <a:bodyPr/>
          <a:lstStyle/>
          <a:p>
            <a:fld id="{3352F4A3-81B6-6C48-A731-1694E60B66D9}" type="slidenum">
              <a:rPr lang="en-US" smtClean="0"/>
              <a:t>13</a:t>
            </a:fld>
            <a:endParaRPr lang="en-US"/>
          </a:p>
        </p:txBody>
      </p:sp>
    </p:spTree>
    <p:extLst>
      <p:ext uri="{BB962C8B-B14F-4D97-AF65-F5344CB8AC3E}">
        <p14:creationId xmlns:p14="http://schemas.microsoft.com/office/powerpoint/2010/main" val="2657585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results from the </a:t>
            </a:r>
            <a:r>
              <a:rPr lang="en-US" dirty="0" err="1"/>
              <a:t>PureExpress</a:t>
            </a:r>
            <a:r>
              <a:rPr lang="en-US" dirty="0"/>
              <a:t> reaction. Compared to the control enzyme and to the gel without a digestion (far left), we see that there are a number of bands, indicating that </a:t>
            </a:r>
            <a:r>
              <a:rPr lang="en-US" dirty="0" err="1"/>
              <a:t>Vha</a:t>
            </a:r>
            <a:r>
              <a:rPr lang="en-US" dirty="0"/>
              <a:t> is active. </a:t>
            </a:r>
          </a:p>
        </p:txBody>
      </p:sp>
      <p:sp>
        <p:nvSpPr>
          <p:cNvPr id="4" name="Slide Number Placeholder 3"/>
          <p:cNvSpPr>
            <a:spLocks noGrp="1"/>
          </p:cNvSpPr>
          <p:nvPr>
            <p:ph type="sldNum" sz="quarter" idx="5"/>
          </p:nvPr>
        </p:nvSpPr>
        <p:spPr/>
        <p:txBody>
          <a:bodyPr/>
          <a:lstStyle/>
          <a:p>
            <a:fld id="{3352F4A3-81B6-6C48-A731-1694E60B66D9}" type="slidenum">
              <a:rPr lang="en-US" smtClean="0"/>
              <a:t>14</a:t>
            </a:fld>
            <a:endParaRPr lang="en-US"/>
          </a:p>
        </p:txBody>
      </p:sp>
    </p:spTree>
    <p:extLst>
      <p:ext uri="{BB962C8B-B14F-4D97-AF65-F5344CB8AC3E}">
        <p14:creationId xmlns:p14="http://schemas.microsoft.com/office/powerpoint/2010/main" val="18973018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answer my original question, do long distance relationships exist between in RM systems? Yes. At least one. The system is pictured to the right and so we see that the enzymes are split, their coding regions do encode for active restriction enzymes and methyltransferases, and they have the same recognition sequence.</a:t>
            </a:r>
          </a:p>
        </p:txBody>
      </p:sp>
      <p:sp>
        <p:nvSpPr>
          <p:cNvPr id="4" name="Slide Number Placeholder 3"/>
          <p:cNvSpPr>
            <a:spLocks noGrp="1"/>
          </p:cNvSpPr>
          <p:nvPr>
            <p:ph type="sldNum" sz="quarter" idx="5"/>
          </p:nvPr>
        </p:nvSpPr>
        <p:spPr/>
        <p:txBody>
          <a:bodyPr/>
          <a:lstStyle/>
          <a:p>
            <a:fld id="{3352F4A3-81B6-6C48-A731-1694E60B66D9}" type="slidenum">
              <a:rPr lang="en-US" smtClean="0"/>
              <a:t>15</a:t>
            </a:fld>
            <a:endParaRPr lang="en-US"/>
          </a:p>
        </p:txBody>
      </p:sp>
    </p:spTree>
    <p:extLst>
      <p:ext uri="{BB962C8B-B14F-4D97-AF65-F5344CB8AC3E}">
        <p14:creationId xmlns:p14="http://schemas.microsoft.com/office/powerpoint/2010/main" val="40385766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a:t>
            </a:r>
            <a:r>
              <a:rPr lang="en-US" dirty="0" err="1"/>
              <a:t>yrs</a:t>
            </a:r>
            <a:r>
              <a:rPr lang="en-US" dirty="0"/>
              <a:t> ago Alexey found only example that we knew of to date. We now know of two, and can use the program I made to find other candidates. This also opens a question of whether there are enzymes in split systems that we have never identified given traditional screening methods that leveraged the fact that REs and MTs in a system tend to be very close to each other. </a:t>
            </a:r>
          </a:p>
        </p:txBody>
      </p:sp>
      <p:sp>
        <p:nvSpPr>
          <p:cNvPr id="4" name="Slide Number Placeholder 3"/>
          <p:cNvSpPr>
            <a:spLocks noGrp="1"/>
          </p:cNvSpPr>
          <p:nvPr>
            <p:ph type="sldNum" sz="quarter" idx="5"/>
          </p:nvPr>
        </p:nvSpPr>
        <p:spPr/>
        <p:txBody>
          <a:bodyPr/>
          <a:lstStyle/>
          <a:p>
            <a:fld id="{3352F4A3-81B6-6C48-A731-1694E60B66D9}" type="slidenum">
              <a:rPr lang="en-US" smtClean="0"/>
              <a:t>16</a:t>
            </a:fld>
            <a:endParaRPr lang="en-US"/>
          </a:p>
        </p:txBody>
      </p:sp>
    </p:spTree>
    <p:extLst>
      <p:ext uri="{BB962C8B-B14F-4D97-AF65-F5344CB8AC3E}">
        <p14:creationId xmlns:p14="http://schemas.microsoft.com/office/powerpoint/2010/main" val="30595426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36D094-64E6-9F46-A3E5-2AE7BF6F3A6D}" type="slidenum">
              <a:rPr lang="en-US" smtClean="0"/>
              <a:t>17</a:t>
            </a:fld>
            <a:endParaRPr lang="en-US" dirty="0"/>
          </a:p>
        </p:txBody>
      </p:sp>
    </p:spTree>
    <p:extLst>
      <p:ext uri="{BB962C8B-B14F-4D97-AF65-F5344CB8AC3E}">
        <p14:creationId xmlns:p14="http://schemas.microsoft.com/office/powerpoint/2010/main" val="37343307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52F4A3-81B6-6C48-A731-1694E60B66D9}" type="slidenum">
              <a:rPr lang="en-US" smtClean="0"/>
              <a:t>18</a:t>
            </a:fld>
            <a:endParaRPr lang="en-US"/>
          </a:p>
        </p:txBody>
      </p:sp>
    </p:spTree>
    <p:extLst>
      <p:ext uri="{BB962C8B-B14F-4D97-AF65-F5344CB8AC3E}">
        <p14:creationId xmlns:p14="http://schemas.microsoft.com/office/powerpoint/2010/main" val="1632577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sz="2000" dirty="0">
                <a:solidFill>
                  <a:schemeClr val="accent2"/>
                </a:solidFill>
                <a:latin typeface="Times New Roman" panose="02020603050405020304" pitchFamily="18" charset="0"/>
                <a:cs typeface="Times New Roman" panose="02020603050405020304" pitchFamily="18" charset="0"/>
              </a:rPr>
              <a:t>I’m sure most of you know a lot more about these than I do but for those who don’t:</a:t>
            </a:r>
          </a:p>
          <a:p>
            <a:pPr>
              <a:lnSpc>
                <a:spcPct val="150000"/>
              </a:lnSpc>
            </a:pPr>
            <a:r>
              <a:rPr lang="en-US" sz="2000" dirty="0">
                <a:solidFill>
                  <a:schemeClr val="accent2"/>
                </a:solidFill>
                <a:latin typeface="Times New Roman" panose="02020603050405020304" pitchFamily="18" charset="0"/>
                <a:cs typeface="Times New Roman" panose="02020603050405020304" pitchFamily="18" charset="0"/>
              </a:rPr>
              <a:t>Restriction Modification systems are systems that protect against foreign DNA. More enzymes can be involved, but they generally consist of a restriction enzyme and a methyltransferase. Restriction enzymes cut DNA at a specific recognition site and methyltransferases methylate at a specific recognition site. Because they cut DNA, restriction enzymes can be very toxic to the host cell. By methylating at compatible recognition sites, methyltransferases block the restriction enzyme from cutting, protecting the host cell’s DNA. These systems are delicate and irregular expression can lead to death, so the genes encoding both REs and MTs are almost always within 4 genes of each other so that they can be co-regulated and inherited together. </a:t>
            </a:r>
          </a:p>
        </p:txBody>
      </p:sp>
      <p:sp>
        <p:nvSpPr>
          <p:cNvPr id="4" name="Slide Number Placeholder 3"/>
          <p:cNvSpPr>
            <a:spLocks noGrp="1"/>
          </p:cNvSpPr>
          <p:nvPr>
            <p:ph type="sldNum" sz="quarter" idx="5"/>
          </p:nvPr>
        </p:nvSpPr>
        <p:spPr/>
        <p:txBody>
          <a:bodyPr/>
          <a:lstStyle/>
          <a:p>
            <a:fld id="{3352F4A3-81B6-6C48-A731-1694E60B66D9}" type="slidenum">
              <a:rPr lang="en-US" smtClean="0"/>
              <a:t>2</a:t>
            </a:fld>
            <a:endParaRPr lang="en-US"/>
          </a:p>
        </p:txBody>
      </p:sp>
    </p:spTree>
    <p:extLst>
      <p:ext uri="{BB962C8B-B14F-4D97-AF65-F5344CB8AC3E}">
        <p14:creationId xmlns:p14="http://schemas.microsoft.com/office/powerpoint/2010/main" val="2106810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in mind, Rich Roberts hypothesized that there might exist some RM systems such that the RE is far from its cognate MT. </a:t>
            </a:r>
          </a:p>
          <a:p>
            <a:endParaRPr lang="en-US" dirty="0"/>
          </a:p>
          <a:p>
            <a:r>
              <a:rPr lang="en-US" dirty="0"/>
              <a:t>We always thought that REs and MTs were close to each other (within 4 genes). This has been a working example for almost 30 years now. People always used the Hungarian Trick by cloning a methyltransferase and then adding a restriction enzyme to verify the clones. Historically, the proximity of enzymes in RM systems was used to find restriction enzymes. </a:t>
            </a:r>
          </a:p>
        </p:txBody>
      </p:sp>
      <p:sp>
        <p:nvSpPr>
          <p:cNvPr id="4" name="Slide Number Placeholder 3"/>
          <p:cNvSpPr>
            <a:spLocks noGrp="1"/>
          </p:cNvSpPr>
          <p:nvPr>
            <p:ph type="sldNum" sz="quarter" idx="5"/>
          </p:nvPr>
        </p:nvSpPr>
        <p:spPr/>
        <p:txBody>
          <a:bodyPr/>
          <a:lstStyle/>
          <a:p>
            <a:fld id="{3352F4A3-81B6-6C48-A731-1694E60B66D9}" type="slidenum">
              <a:rPr lang="en-US" smtClean="0"/>
              <a:t>3</a:t>
            </a:fld>
            <a:endParaRPr lang="en-US"/>
          </a:p>
        </p:txBody>
      </p:sp>
    </p:spTree>
    <p:extLst>
      <p:ext uri="{BB962C8B-B14F-4D97-AF65-F5344CB8AC3E}">
        <p14:creationId xmlns:p14="http://schemas.microsoft.com/office/powerpoint/2010/main" val="814654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first stage of my project was to identify potential split RM systems to test experimentally. I started with a GenBank file which is essentially a set of contigs (contiguous sequence from a set of sequence fragments), and then ran that through </a:t>
            </a:r>
            <a:r>
              <a:rPr lang="en-US" dirty="0" err="1"/>
              <a:t>domainate.py</a:t>
            </a:r>
            <a:r>
              <a:rPr lang="en-US" dirty="0"/>
              <a:t> (thank you to Sean, Yi and the bioinformatics team), which annotates the contigs using a FASTA file as reference. For this, I used a concatenated file containing Gold Standard Enzymes and Rebase Enzymes, which is essentially a set of well-annotated enzymes associated with RM systems. I then ran the output from </a:t>
            </a:r>
            <a:r>
              <a:rPr lang="en-US" dirty="0" err="1"/>
              <a:t>domainate</a:t>
            </a:r>
            <a:r>
              <a:rPr lang="en-US" dirty="0"/>
              <a:t> into </a:t>
            </a:r>
            <a:r>
              <a:rPr lang="en-US" dirty="0" err="1"/>
              <a:t>enum_report</a:t>
            </a:r>
            <a:r>
              <a:rPr lang="en-US" dirty="0"/>
              <a:t>, which outputs useful information as a </a:t>
            </a:r>
            <a:r>
              <a:rPr lang="en-US" dirty="0" err="1"/>
              <a:t>tsv</a:t>
            </a:r>
            <a:r>
              <a:rPr lang="en-US" dirty="0"/>
              <a:t> file (things like topology, score, recognition sequence). The </a:t>
            </a:r>
            <a:r>
              <a:rPr lang="en-US" dirty="0" err="1"/>
              <a:t>tsv</a:t>
            </a:r>
            <a:r>
              <a:rPr lang="en-US" dirty="0"/>
              <a:t> file was then fed into my program remt2.py which outputs an HTML table containing putative high-confidence RM systems. This was used on NEB strains (614 mb) and representative prokaryotes (157 gb) and tested on Bordetella genomes which is very well annotated. </a:t>
            </a:r>
          </a:p>
        </p:txBody>
      </p:sp>
      <p:sp>
        <p:nvSpPr>
          <p:cNvPr id="4" name="Slide Number Placeholder 3"/>
          <p:cNvSpPr>
            <a:spLocks noGrp="1"/>
          </p:cNvSpPr>
          <p:nvPr>
            <p:ph type="sldNum" sz="quarter" idx="5"/>
          </p:nvPr>
        </p:nvSpPr>
        <p:spPr/>
        <p:txBody>
          <a:bodyPr/>
          <a:lstStyle/>
          <a:p>
            <a:fld id="{3352F4A3-81B6-6C48-A731-1694E60B66D9}" type="slidenum">
              <a:rPr lang="en-US" smtClean="0"/>
              <a:t>4</a:t>
            </a:fld>
            <a:endParaRPr lang="en-US"/>
          </a:p>
        </p:txBody>
      </p:sp>
    </p:spTree>
    <p:extLst>
      <p:ext uri="{BB962C8B-B14F-4D97-AF65-F5344CB8AC3E}">
        <p14:creationId xmlns:p14="http://schemas.microsoft.com/office/powerpoint/2010/main" val="302057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does remt2 actually work? It takes in three </a:t>
            </a:r>
            <a:r>
              <a:rPr lang="en-US" dirty="0" err="1"/>
              <a:t>enum_reports</a:t>
            </a:r>
            <a:r>
              <a:rPr lang="en-US" dirty="0"/>
              <a:t>, all with different but equally relevant information, and then makes a dictionary of contigs. Each contig stores information like length, topology, as well as lists of all of the methyltransferases and restriction enzymes on it. It then goes through each contig and does a matching process to find the best arrangement of RM systems and then outputs those hits as an HTML table. </a:t>
            </a:r>
          </a:p>
        </p:txBody>
      </p:sp>
      <p:sp>
        <p:nvSpPr>
          <p:cNvPr id="4" name="Slide Number Placeholder 3"/>
          <p:cNvSpPr>
            <a:spLocks noGrp="1"/>
          </p:cNvSpPr>
          <p:nvPr>
            <p:ph type="sldNum" sz="quarter" idx="5"/>
          </p:nvPr>
        </p:nvSpPr>
        <p:spPr/>
        <p:txBody>
          <a:bodyPr/>
          <a:lstStyle/>
          <a:p>
            <a:fld id="{3352F4A3-81B6-6C48-A731-1694E60B66D9}" type="slidenum">
              <a:rPr lang="en-US" smtClean="0"/>
              <a:t>5</a:t>
            </a:fld>
            <a:endParaRPr lang="en-US"/>
          </a:p>
        </p:txBody>
      </p:sp>
    </p:spTree>
    <p:extLst>
      <p:ext uri="{BB962C8B-B14F-4D97-AF65-F5344CB8AC3E}">
        <p14:creationId xmlns:p14="http://schemas.microsoft.com/office/powerpoint/2010/main" val="3988915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does this matching process work? There are a number of important considerations. For example, distance, e-value, recognition sequence and ambiguity codes, circularity, and other enzymes associated with RM systems but not important for this project like control proteins. Another consideration here is that the MT recognition sequence must be a subsequence of the RE sequence so that it can block all possible sites, so if the aligned MT sequence is shorter than the MT recognition sequence or the MT sequence is longer than the RE sequence, the program moves on. </a:t>
            </a:r>
          </a:p>
          <a:p>
            <a:endParaRPr lang="en-US" dirty="0"/>
          </a:p>
          <a:p>
            <a:r>
              <a:rPr lang="en-US" dirty="0"/>
              <a:t>There is a pretty non-linear relationship between these things and matches so I played around with different ML models like a random forest but ultimately, because we were looking for high-confidence hits and not volume of hits, decided it was overkill. The process I eventually decided on was to use smith-waterman sequence alignment on recognition sequences to account for possible mis-annotations, calculate a weighted score using a number of values, and then run a sort of auction algorithm like the diagram in the top right. </a:t>
            </a:r>
          </a:p>
        </p:txBody>
      </p:sp>
      <p:sp>
        <p:nvSpPr>
          <p:cNvPr id="4" name="Slide Number Placeholder 3"/>
          <p:cNvSpPr>
            <a:spLocks noGrp="1"/>
          </p:cNvSpPr>
          <p:nvPr>
            <p:ph type="sldNum" sz="quarter" idx="5"/>
          </p:nvPr>
        </p:nvSpPr>
        <p:spPr/>
        <p:txBody>
          <a:bodyPr/>
          <a:lstStyle/>
          <a:p>
            <a:fld id="{3352F4A3-81B6-6C48-A731-1694E60B66D9}" type="slidenum">
              <a:rPr lang="en-US" smtClean="0"/>
              <a:t>6</a:t>
            </a:fld>
            <a:endParaRPr lang="en-US"/>
          </a:p>
        </p:txBody>
      </p:sp>
    </p:spTree>
    <p:extLst>
      <p:ext uri="{BB962C8B-B14F-4D97-AF65-F5344CB8AC3E}">
        <p14:creationId xmlns:p14="http://schemas.microsoft.com/office/powerpoint/2010/main" val="3599528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what the output from remt2 looks like. This is an HTML table and is sorted by score. One of the nice checks that the program is working correctly is that the highest scoring pairs look really good. These ones are very close to each other and, if you look at domain names, are clearly compatible. </a:t>
            </a:r>
          </a:p>
        </p:txBody>
      </p:sp>
      <p:sp>
        <p:nvSpPr>
          <p:cNvPr id="4" name="Slide Number Placeholder 3"/>
          <p:cNvSpPr>
            <a:spLocks noGrp="1"/>
          </p:cNvSpPr>
          <p:nvPr>
            <p:ph type="sldNum" sz="quarter" idx="5"/>
          </p:nvPr>
        </p:nvSpPr>
        <p:spPr/>
        <p:txBody>
          <a:bodyPr/>
          <a:lstStyle/>
          <a:p>
            <a:fld id="{3352F4A3-81B6-6C48-A731-1694E60B66D9}" type="slidenum">
              <a:rPr lang="en-US" smtClean="0"/>
              <a:t>7</a:t>
            </a:fld>
            <a:endParaRPr lang="en-US"/>
          </a:p>
        </p:txBody>
      </p:sp>
    </p:spTree>
    <p:extLst>
      <p:ext uri="{BB962C8B-B14F-4D97-AF65-F5344CB8AC3E}">
        <p14:creationId xmlns:p14="http://schemas.microsoft.com/office/powerpoint/2010/main" val="3132923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stats from the most recent version. On the left you can see that, from the representative prokaryotes database, we had 918,506 contigs. Of those, almost 93% had no MT or RE. This number would be lower in nature but we are only using the best-annotated enzymes and are looking at contigs, not entire genomes. Of the contigs that had both a methyltransferase and a restriction enzyme, 73% had 0 systems. Again, this would be lower in nature but remt2 is optimized for high-confidence hits, not for volume. Something like a neural network would be better if we were trying to get really accurate statistics, but that wasn’t really the goal of this project. On the right you can see a graph of the distance of restriction enzymes from their cognate methyltransferases. This was useful in reaffirming that the vast majority of these systems have the enzymes really close to each other. You can see on the left that just under 4% of systems were &gt;10,000 bp apart, but over 90% were within 1000bp. My program is not perfect, and it is likely that the 4% is too high as well. </a:t>
            </a:r>
          </a:p>
        </p:txBody>
      </p:sp>
      <p:sp>
        <p:nvSpPr>
          <p:cNvPr id="4" name="Slide Number Placeholder 3"/>
          <p:cNvSpPr>
            <a:spLocks noGrp="1"/>
          </p:cNvSpPr>
          <p:nvPr>
            <p:ph type="sldNum" sz="quarter" idx="5"/>
          </p:nvPr>
        </p:nvSpPr>
        <p:spPr/>
        <p:txBody>
          <a:bodyPr/>
          <a:lstStyle/>
          <a:p>
            <a:fld id="{3352F4A3-81B6-6C48-A731-1694E60B66D9}" type="slidenum">
              <a:rPr lang="en-US" smtClean="0"/>
              <a:t>8</a:t>
            </a:fld>
            <a:endParaRPr lang="en-US"/>
          </a:p>
        </p:txBody>
      </p:sp>
    </p:spTree>
    <p:extLst>
      <p:ext uri="{BB962C8B-B14F-4D97-AF65-F5344CB8AC3E}">
        <p14:creationId xmlns:p14="http://schemas.microsoft.com/office/powerpoint/2010/main" val="1914485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some of the data from a much earlier version of remt2 or maybe even remt1. Highlighted in purple are the enzymes we chose to test experimentally. These were chosen after a number of manual checks on rebase and </a:t>
            </a:r>
            <a:r>
              <a:rPr lang="en-US" dirty="0" err="1"/>
              <a:t>geneious</a:t>
            </a:r>
            <a:r>
              <a:rPr lang="en-US" dirty="0"/>
              <a:t>, along with their high e-values and compatible recognition sequences. </a:t>
            </a:r>
          </a:p>
        </p:txBody>
      </p:sp>
      <p:sp>
        <p:nvSpPr>
          <p:cNvPr id="4" name="Slide Number Placeholder 3"/>
          <p:cNvSpPr>
            <a:spLocks noGrp="1"/>
          </p:cNvSpPr>
          <p:nvPr>
            <p:ph type="sldNum" sz="quarter" idx="5"/>
          </p:nvPr>
        </p:nvSpPr>
        <p:spPr/>
        <p:txBody>
          <a:bodyPr/>
          <a:lstStyle/>
          <a:p>
            <a:fld id="{3352F4A3-81B6-6C48-A731-1694E60B66D9}" type="slidenum">
              <a:rPr lang="en-US" smtClean="0"/>
              <a:t>9</a:t>
            </a:fld>
            <a:endParaRPr lang="en-US"/>
          </a:p>
        </p:txBody>
      </p:sp>
    </p:spTree>
    <p:extLst>
      <p:ext uri="{BB962C8B-B14F-4D97-AF65-F5344CB8AC3E}">
        <p14:creationId xmlns:p14="http://schemas.microsoft.com/office/powerpoint/2010/main" val="2629675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AE753-40E0-AA8F-F22C-98F482813B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CB9DBE-F218-4D81-0706-212998E27D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31F2E3-DE54-2D81-39F6-1BFDF74E093F}"/>
              </a:ext>
            </a:extLst>
          </p:cNvPr>
          <p:cNvSpPr>
            <a:spLocks noGrp="1"/>
          </p:cNvSpPr>
          <p:nvPr>
            <p:ph type="dt" sz="half" idx="10"/>
          </p:nvPr>
        </p:nvSpPr>
        <p:spPr/>
        <p:txBody>
          <a:bodyPr/>
          <a:lstStyle/>
          <a:p>
            <a:fld id="{A9189196-3B0B-A443-B024-D327EA2F8CCA}" type="datetimeFigureOut">
              <a:rPr lang="en-US" smtClean="0"/>
              <a:t>7/31/23</a:t>
            </a:fld>
            <a:endParaRPr lang="en-US"/>
          </a:p>
        </p:txBody>
      </p:sp>
      <p:sp>
        <p:nvSpPr>
          <p:cNvPr id="5" name="Footer Placeholder 4">
            <a:extLst>
              <a:ext uri="{FF2B5EF4-FFF2-40B4-BE49-F238E27FC236}">
                <a16:creationId xmlns:a16="http://schemas.microsoft.com/office/drawing/2014/main" id="{A1239614-DBA8-51A0-8284-4F98EECD92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677205-B14F-19F3-AA8E-EEB54A1502A0}"/>
              </a:ext>
            </a:extLst>
          </p:cNvPr>
          <p:cNvSpPr>
            <a:spLocks noGrp="1"/>
          </p:cNvSpPr>
          <p:nvPr>
            <p:ph type="sldNum" sz="quarter" idx="12"/>
          </p:nvPr>
        </p:nvSpPr>
        <p:spPr/>
        <p:txBody>
          <a:bodyPr/>
          <a:lstStyle/>
          <a:p>
            <a:fld id="{F0516F23-CA51-4244-8657-BE267DD48C69}" type="slidenum">
              <a:rPr lang="en-US" smtClean="0"/>
              <a:t>‹#›</a:t>
            </a:fld>
            <a:endParaRPr lang="en-US"/>
          </a:p>
        </p:txBody>
      </p:sp>
    </p:spTree>
    <p:extLst>
      <p:ext uri="{BB962C8B-B14F-4D97-AF65-F5344CB8AC3E}">
        <p14:creationId xmlns:p14="http://schemas.microsoft.com/office/powerpoint/2010/main" val="286554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5E0C6-003A-2104-38E8-CC94E338502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4AF0C13-5551-43C0-395A-648E2F455F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ACB9B2-B23C-ABBA-3CE9-051079E8EE12}"/>
              </a:ext>
            </a:extLst>
          </p:cNvPr>
          <p:cNvSpPr>
            <a:spLocks noGrp="1"/>
          </p:cNvSpPr>
          <p:nvPr>
            <p:ph type="dt" sz="half" idx="10"/>
          </p:nvPr>
        </p:nvSpPr>
        <p:spPr/>
        <p:txBody>
          <a:bodyPr/>
          <a:lstStyle/>
          <a:p>
            <a:fld id="{A9189196-3B0B-A443-B024-D327EA2F8CCA}" type="datetimeFigureOut">
              <a:rPr lang="en-US" smtClean="0"/>
              <a:t>7/31/23</a:t>
            </a:fld>
            <a:endParaRPr lang="en-US"/>
          </a:p>
        </p:txBody>
      </p:sp>
      <p:sp>
        <p:nvSpPr>
          <p:cNvPr id="5" name="Footer Placeholder 4">
            <a:extLst>
              <a:ext uri="{FF2B5EF4-FFF2-40B4-BE49-F238E27FC236}">
                <a16:creationId xmlns:a16="http://schemas.microsoft.com/office/drawing/2014/main" id="{173A477F-94D4-48F8-F81E-248B9FED72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8E6641-5190-6A72-054D-95ECBBCC4D2E}"/>
              </a:ext>
            </a:extLst>
          </p:cNvPr>
          <p:cNvSpPr>
            <a:spLocks noGrp="1"/>
          </p:cNvSpPr>
          <p:nvPr>
            <p:ph type="sldNum" sz="quarter" idx="12"/>
          </p:nvPr>
        </p:nvSpPr>
        <p:spPr/>
        <p:txBody>
          <a:bodyPr/>
          <a:lstStyle/>
          <a:p>
            <a:fld id="{F0516F23-CA51-4244-8657-BE267DD48C69}" type="slidenum">
              <a:rPr lang="en-US" smtClean="0"/>
              <a:t>‹#›</a:t>
            </a:fld>
            <a:endParaRPr lang="en-US"/>
          </a:p>
        </p:txBody>
      </p:sp>
    </p:spTree>
    <p:extLst>
      <p:ext uri="{BB962C8B-B14F-4D97-AF65-F5344CB8AC3E}">
        <p14:creationId xmlns:p14="http://schemas.microsoft.com/office/powerpoint/2010/main" val="3977403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7CE6A8-9EFC-04DA-E8E2-13E28A52A95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67C411F-5E61-3209-4700-AA86666B156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BD90BD-3D8C-2988-BD14-7C07913BDAE7}"/>
              </a:ext>
            </a:extLst>
          </p:cNvPr>
          <p:cNvSpPr>
            <a:spLocks noGrp="1"/>
          </p:cNvSpPr>
          <p:nvPr>
            <p:ph type="dt" sz="half" idx="10"/>
          </p:nvPr>
        </p:nvSpPr>
        <p:spPr/>
        <p:txBody>
          <a:bodyPr/>
          <a:lstStyle/>
          <a:p>
            <a:fld id="{A9189196-3B0B-A443-B024-D327EA2F8CCA}" type="datetimeFigureOut">
              <a:rPr lang="en-US" smtClean="0"/>
              <a:t>7/31/23</a:t>
            </a:fld>
            <a:endParaRPr lang="en-US"/>
          </a:p>
        </p:txBody>
      </p:sp>
      <p:sp>
        <p:nvSpPr>
          <p:cNvPr id="5" name="Footer Placeholder 4">
            <a:extLst>
              <a:ext uri="{FF2B5EF4-FFF2-40B4-BE49-F238E27FC236}">
                <a16:creationId xmlns:a16="http://schemas.microsoft.com/office/drawing/2014/main" id="{1BB932BE-91C5-E90A-F554-98B56B5D12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C59EDD-33A7-7A54-0233-5BAB80D452DE}"/>
              </a:ext>
            </a:extLst>
          </p:cNvPr>
          <p:cNvSpPr>
            <a:spLocks noGrp="1"/>
          </p:cNvSpPr>
          <p:nvPr>
            <p:ph type="sldNum" sz="quarter" idx="12"/>
          </p:nvPr>
        </p:nvSpPr>
        <p:spPr/>
        <p:txBody>
          <a:bodyPr/>
          <a:lstStyle/>
          <a:p>
            <a:fld id="{F0516F23-CA51-4244-8657-BE267DD48C69}" type="slidenum">
              <a:rPr lang="en-US" smtClean="0"/>
              <a:t>‹#›</a:t>
            </a:fld>
            <a:endParaRPr lang="en-US"/>
          </a:p>
        </p:txBody>
      </p:sp>
    </p:spTree>
    <p:extLst>
      <p:ext uri="{BB962C8B-B14F-4D97-AF65-F5344CB8AC3E}">
        <p14:creationId xmlns:p14="http://schemas.microsoft.com/office/powerpoint/2010/main" val="26395610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Orange butterfly_Section_Brea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80B0E0-A84A-C549-B880-396A3F3AD998}"/>
              </a:ext>
            </a:extLst>
          </p:cNvPr>
          <p:cNvSpPr/>
          <p:nvPr userDrawn="1"/>
        </p:nvSpPr>
        <p:spPr>
          <a:xfrm>
            <a:off x="7952847" y="-1"/>
            <a:ext cx="4237353" cy="6858000"/>
          </a:xfrm>
          <a:prstGeom prst="rect">
            <a:avLst/>
          </a:prstGeom>
          <a:solidFill>
            <a:srgbClr val="CB521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FCE57D1-8842-C54D-B0FD-126787EC1755}"/>
              </a:ext>
            </a:extLst>
          </p:cNvPr>
          <p:cNvPicPr>
            <a:picLocks noChangeAspect="1"/>
          </p:cNvPicPr>
          <p:nvPr userDrawn="1"/>
        </p:nvPicPr>
        <p:blipFill rotWithShape="1">
          <a:blip r:embed="rId2">
            <a:alphaModFix amt="10000"/>
          </a:blip>
          <a:srcRect l="61911" t="31161" r="12386" b="13285"/>
          <a:stretch/>
        </p:blipFill>
        <p:spPr>
          <a:xfrm>
            <a:off x="7952847" y="-1"/>
            <a:ext cx="4237354" cy="6858000"/>
          </a:xfrm>
          <a:prstGeom prst="rect">
            <a:avLst/>
          </a:prstGeom>
        </p:spPr>
      </p:pic>
      <p:sp>
        <p:nvSpPr>
          <p:cNvPr id="2" name="Title 1">
            <a:extLst>
              <a:ext uri="{FF2B5EF4-FFF2-40B4-BE49-F238E27FC236}">
                <a16:creationId xmlns:a16="http://schemas.microsoft.com/office/drawing/2014/main" id="{82CF6248-B197-4709-A79B-091345B3C9BA}"/>
              </a:ext>
            </a:extLst>
          </p:cNvPr>
          <p:cNvSpPr>
            <a:spLocks noGrp="1"/>
          </p:cNvSpPr>
          <p:nvPr>
            <p:ph type="title" hasCustomPrompt="1"/>
          </p:nvPr>
        </p:nvSpPr>
        <p:spPr>
          <a:xfrm>
            <a:off x="411163" y="2743200"/>
            <a:ext cx="7132320" cy="592213"/>
          </a:xfrm>
          <a:effectLst/>
        </p:spPr>
        <p:txBody>
          <a:bodyPr lIns="0" anchor="b"/>
          <a:lstStyle>
            <a:lvl1pPr>
              <a:defRPr lang="en-GB" sz="3600" i="0" kern="1200" spc="100" baseline="0" dirty="0">
                <a:solidFill>
                  <a:schemeClr val="tx1">
                    <a:lumMod val="50000"/>
                    <a:lumOff val="50000"/>
                  </a:schemeClr>
                </a:solidFill>
                <a:effectLst/>
                <a:latin typeface="+mn-lt"/>
                <a:ea typeface="+mj-ea"/>
                <a:cs typeface="Times New Roman" panose="02020603050405020304" pitchFamily="18" charset="0"/>
              </a:defRPr>
            </a:lvl1pPr>
          </a:lstStyle>
          <a:p>
            <a:r>
              <a:rPr lang="en-US" dirty="0"/>
              <a:t>Click to edit section title</a:t>
            </a:r>
            <a:endParaRPr lang="en-GB" dirty="0"/>
          </a:p>
        </p:txBody>
      </p:sp>
      <p:sp>
        <p:nvSpPr>
          <p:cNvPr id="3" name="Text Placeholder 2">
            <a:extLst>
              <a:ext uri="{FF2B5EF4-FFF2-40B4-BE49-F238E27FC236}">
                <a16:creationId xmlns:a16="http://schemas.microsoft.com/office/drawing/2014/main" id="{5EEF4626-B7BB-44B9-B447-319A6093F63F}"/>
              </a:ext>
            </a:extLst>
          </p:cNvPr>
          <p:cNvSpPr>
            <a:spLocks noGrp="1"/>
          </p:cNvSpPr>
          <p:nvPr>
            <p:ph type="body" idx="1"/>
          </p:nvPr>
        </p:nvSpPr>
        <p:spPr>
          <a:xfrm>
            <a:off x="411164" y="3566160"/>
            <a:ext cx="7132320" cy="348557"/>
          </a:xfrm>
        </p:spPr>
        <p:txBody>
          <a:bodyPr lIns="0">
            <a:spAutoFit/>
          </a:bodyPr>
          <a:lstStyle>
            <a:lvl1pPr marL="0" indent="0" fontAlgn="t">
              <a:lnSpc>
                <a:spcPct val="100000"/>
              </a:lnSpc>
              <a:spcBef>
                <a:spcPts val="500"/>
              </a:spcBef>
              <a:buNone/>
              <a:defRPr lang="en-US" sz="1800" kern="1200" dirty="0">
                <a:solidFill>
                  <a:schemeClr val="tx1">
                    <a:lumMod val="50000"/>
                    <a:lumOff val="50000"/>
                  </a:schemeClr>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90000"/>
              </a:lnSpc>
              <a:spcBef>
                <a:spcPts val="1000"/>
              </a:spcBef>
              <a:buClr>
                <a:schemeClr val="accent1"/>
              </a:buClr>
              <a:buFont typeface="Arial" panose="020B0604020202020204" pitchFamily="34" charset="0"/>
              <a:buNone/>
            </a:pPr>
            <a:r>
              <a:rPr lang="en-US" dirty="0"/>
              <a:t>Click to edit Master text styles</a:t>
            </a:r>
          </a:p>
        </p:txBody>
      </p:sp>
      <p:pic>
        <p:nvPicPr>
          <p:cNvPr id="7" name="Picture 6">
            <a:extLst>
              <a:ext uri="{FF2B5EF4-FFF2-40B4-BE49-F238E27FC236}">
                <a16:creationId xmlns:a16="http://schemas.microsoft.com/office/drawing/2014/main" id="{1DFDF079-301B-C54E-B43D-47417A1EA983}"/>
              </a:ext>
            </a:extLst>
          </p:cNvPr>
          <p:cNvPicPr>
            <a:picLocks noChangeAspect="1"/>
          </p:cNvPicPr>
          <p:nvPr userDrawn="1"/>
        </p:nvPicPr>
        <p:blipFill>
          <a:blip r:embed="rId3"/>
          <a:stretch>
            <a:fillRect/>
          </a:stretch>
        </p:blipFill>
        <p:spPr>
          <a:xfrm>
            <a:off x="10387242" y="5966385"/>
            <a:ext cx="1452291" cy="580916"/>
          </a:xfrm>
          <a:prstGeom prst="rect">
            <a:avLst/>
          </a:prstGeom>
        </p:spPr>
      </p:pic>
    </p:spTree>
    <p:extLst>
      <p:ext uri="{BB962C8B-B14F-4D97-AF65-F5344CB8AC3E}">
        <p14:creationId xmlns:p14="http://schemas.microsoft.com/office/powerpoint/2010/main" val="3301940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No Logo_Title and conten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4EB0E-E187-4815-B875-3E46936076E0}"/>
              </a:ext>
            </a:extLst>
          </p:cNvPr>
          <p:cNvSpPr>
            <a:spLocks noGrp="1"/>
          </p:cNvSpPr>
          <p:nvPr>
            <p:ph type="title"/>
          </p:nvPr>
        </p:nvSpPr>
        <p:spPr/>
        <p:txBody>
          <a:bodyPr/>
          <a:lstStyle>
            <a:lvl1pPr>
              <a:defRPr>
                <a:latin typeface="+mn-lt"/>
                <a:cs typeface="Times New Roman" panose="02020603050405020304" pitchFamily="18" charset="0"/>
              </a:defRPr>
            </a:lvl1pPr>
          </a:lstStyle>
          <a:p>
            <a:r>
              <a:rPr lang="en-US" dirty="0"/>
              <a:t>Click to edit Master title style</a:t>
            </a:r>
            <a:endParaRPr lang="en-GB" dirty="0"/>
          </a:p>
        </p:txBody>
      </p:sp>
      <p:sp>
        <p:nvSpPr>
          <p:cNvPr id="6" name="Content Placeholder 20">
            <a:extLst>
              <a:ext uri="{FF2B5EF4-FFF2-40B4-BE49-F238E27FC236}">
                <a16:creationId xmlns:a16="http://schemas.microsoft.com/office/drawing/2014/main" id="{C3DA4B58-3A84-4201-9EB0-1D7AC6397089}"/>
              </a:ext>
            </a:extLst>
          </p:cNvPr>
          <p:cNvSpPr>
            <a:spLocks noGrp="1"/>
          </p:cNvSpPr>
          <p:nvPr>
            <p:ph sz="quarter" idx="16" hasCustomPrompt="1"/>
          </p:nvPr>
        </p:nvSpPr>
        <p:spPr>
          <a:xfrm>
            <a:off x="411162" y="1511300"/>
            <a:ext cx="11368087" cy="4933950"/>
          </a:xfrm>
          <a:prstGeom prst="rect">
            <a:avLst/>
          </a:prstGeom>
        </p:spPr>
        <p:txBody>
          <a:bodyPr/>
          <a:lstStyle>
            <a:lvl1pPr>
              <a:buClr>
                <a:schemeClr val="accent1"/>
              </a:buClr>
              <a:defRPr sz="1800">
                <a:solidFill>
                  <a:schemeClr val="tx1">
                    <a:lumMod val="50000"/>
                    <a:lumOff val="50000"/>
                  </a:schemeClr>
                </a:solidFill>
              </a:defRPr>
            </a:lvl1pPr>
            <a:lvl2pPr>
              <a:defRPr sz="1600" b="0">
                <a:solidFill>
                  <a:schemeClr val="tx1">
                    <a:lumMod val="50000"/>
                    <a:lumOff val="50000"/>
                  </a:schemeClr>
                </a:solidFill>
              </a:defRPr>
            </a:lvl2pPr>
            <a:lvl3pPr>
              <a:defRPr sz="1400">
                <a:solidFill>
                  <a:schemeClr val="tx1">
                    <a:lumMod val="50000"/>
                    <a:lumOff val="50000"/>
                  </a:schemeClr>
                </a:solidFill>
              </a:defRPr>
            </a:lvl3pPr>
            <a:lvl4pPr>
              <a:defRPr sz="1200">
                <a:solidFill>
                  <a:schemeClr val="tx1">
                    <a:lumMod val="50000"/>
                    <a:lumOff val="50000"/>
                  </a:schemeClr>
                </a:solidFill>
              </a:defRPr>
            </a:lvl4pPr>
            <a:lvl5pPr marL="1828800" indent="0">
              <a:buNone/>
              <a:defRPr/>
            </a:lvl5pPr>
          </a:lstStyle>
          <a:p>
            <a:pPr lvl="0"/>
            <a:r>
              <a:rPr lang="en-US" dirty="0"/>
              <a:t>Click to insert content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77665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20486-CB3F-22A6-8456-C7EA640DB2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3F2A9E-539D-5202-7A03-38376FC893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C92E2C-9961-8A07-84FA-32833418AD3B}"/>
              </a:ext>
            </a:extLst>
          </p:cNvPr>
          <p:cNvSpPr>
            <a:spLocks noGrp="1"/>
          </p:cNvSpPr>
          <p:nvPr>
            <p:ph type="dt" sz="half" idx="10"/>
          </p:nvPr>
        </p:nvSpPr>
        <p:spPr/>
        <p:txBody>
          <a:bodyPr/>
          <a:lstStyle/>
          <a:p>
            <a:fld id="{A9189196-3B0B-A443-B024-D327EA2F8CCA}" type="datetimeFigureOut">
              <a:rPr lang="en-US" smtClean="0"/>
              <a:t>7/31/23</a:t>
            </a:fld>
            <a:endParaRPr lang="en-US"/>
          </a:p>
        </p:txBody>
      </p:sp>
      <p:sp>
        <p:nvSpPr>
          <p:cNvPr id="5" name="Footer Placeholder 4">
            <a:extLst>
              <a:ext uri="{FF2B5EF4-FFF2-40B4-BE49-F238E27FC236}">
                <a16:creationId xmlns:a16="http://schemas.microsoft.com/office/drawing/2014/main" id="{0E9AC54E-2705-7FF5-E3FD-62CDE79362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C5FDE8-2C7C-CCE0-0AD4-BB66D93AE86C}"/>
              </a:ext>
            </a:extLst>
          </p:cNvPr>
          <p:cNvSpPr>
            <a:spLocks noGrp="1"/>
          </p:cNvSpPr>
          <p:nvPr>
            <p:ph type="sldNum" sz="quarter" idx="12"/>
          </p:nvPr>
        </p:nvSpPr>
        <p:spPr/>
        <p:txBody>
          <a:bodyPr/>
          <a:lstStyle/>
          <a:p>
            <a:fld id="{F0516F23-CA51-4244-8657-BE267DD48C69}" type="slidenum">
              <a:rPr lang="en-US" smtClean="0"/>
              <a:t>‹#›</a:t>
            </a:fld>
            <a:endParaRPr lang="en-US"/>
          </a:p>
        </p:txBody>
      </p:sp>
    </p:spTree>
    <p:extLst>
      <p:ext uri="{BB962C8B-B14F-4D97-AF65-F5344CB8AC3E}">
        <p14:creationId xmlns:p14="http://schemas.microsoft.com/office/powerpoint/2010/main" val="3309209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1CE1D-B043-032E-D0B3-D96E10C900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DA195F-5CA7-2956-4706-6F8B51EFAE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53A0A0-F972-5F23-2403-8CE5D33265D4}"/>
              </a:ext>
            </a:extLst>
          </p:cNvPr>
          <p:cNvSpPr>
            <a:spLocks noGrp="1"/>
          </p:cNvSpPr>
          <p:nvPr>
            <p:ph type="dt" sz="half" idx="10"/>
          </p:nvPr>
        </p:nvSpPr>
        <p:spPr/>
        <p:txBody>
          <a:bodyPr/>
          <a:lstStyle/>
          <a:p>
            <a:fld id="{A9189196-3B0B-A443-B024-D327EA2F8CCA}" type="datetimeFigureOut">
              <a:rPr lang="en-US" smtClean="0"/>
              <a:t>7/31/23</a:t>
            </a:fld>
            <a:endParaRPr lang="en-US"/>
          </a:p>
        </p:txBody>
      </p:sp>
      <p:sp>
        <p:nvSpPr>
          <p:cNvPr id="5" name="Footer Placeholder 4">
            <a:extLst>
              <a:ext uri="{FF2B5EF4-FFF2-40B4-BE49-F238E27FC236}">
                <a16:creationId xmlns:a16="http://schemas.microsoft.com/office/drawing/2014/main" id="{3DDC4013-3367-3EC3-72C7-3CFD2FAA27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85081C-CAE8-42B3-8E40-05821CFD09BA}"/>
              </a:ext>
            </a:extLst>
          </p:cNvPr>
          <p:cNvSpPr>
            <a:spLocks noGrp="1"/>
          </p:cNvSpPr>
          <p:nvPr>
            <p:ph type="sldNum" sz="quarter" idx="12"/>
          </p:nvPr>
        </p:nvSpPr>
        <p:spPr/>
        <p:txBody>
          <a:bodyPr/>
          <a:lstStyle/>
          <a:p>
            <a:fld id="{F0516F23-CA51-4244-8657-BE267DD48C69}" type="slidenum">
              <a:rPr lang="en-US" smtClean="0"/>
              <a:t>‹#›</a:t>
            </a:fld>
            <a:endParaRPr lang="en-US"/>
          </a:p>
        </p:txBody>
      </p:sp>
    </p:spTree>
    <p:extLst>
      <p:ext uri="{BB962C8B-B14F-4D97-AF65-F5344CB8AC3E}">
        <p14:creationId xmlns:p14="http://schemas.microsoft.com/office/powerpoint/2010/main" val="921949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99DB2-6F9F-1E1C-DED3-7C6AC8430D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D49C4E-4558-99E2-D3EB-81CB9251721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B1DC9D-44B0-27AB-773D-EFCB0D81B3D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3741D2C-9C95-72C8-2CF7-03D85DA26AFE}"/>
              </a:ext>
            </a:extLst>
          </p:cNvPr>
          <p:cNvSpPr>
            <a:spLocks noGrp="1"/>
          </p:cNvSpPr>
          <p:nvPr>
            <p:ph type="dt" sz="half" idx="10"/>
          </p:nvPr>
        </p:nvSpPr>
        <p:spPr/>
        <p:txBody>
          <a:bodyPr/>
          <a:lstStyle/>
          <a:p>
            <a:fld id="{A9189196-3B0B-A443-B024-D327EA2F8CCA}" type="datetimeFigureOut">
              <a:rPr lang="en-US" smtClean="0"/>
              <a:t>7/31/23</a:t>
            </a:fld>
            <a:endParaRPr lang="en-US"/>
          </a:p>
        </p:txBody>
      </p:sp>
      <p:sp>
        <p:nvSpPr>
          <p:cNvPr id="6" name="Footer Placeholder 5">
            <a:extLst>
              <a:ext uri="{FF2B5EF4-FFF2-40B4-BE49-F238E27FC236}">
                <a16:creationId xmlns:a16="http://schemas.microsoft.com/office/drawing/2014/main" id="{87AFA1C8-CC40-56A5-424D-42BC62F72D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FC0B29-38AC-2B85-0194-53FAC5573C6C}"/>
              </a:ext>
            </a:extLst>
          </p:cNvPr>
          <p:cNvSpPr>
            <a:spLocks noGrp="1"/>
          </p:cNvSpPr>
          <p:nvPr>
            <p:ph type="sldNum" sz="quarter" idx="12"/>
          </p:nvPr>
        </p:nvSpPr>
        <p:spPr/>
        <p:txBody>
          <a:bodyPr/>
          <a:lstStyle/>
          <a:p>
            <a:fld id="{F0516F23-CA51-4244-8657-BE267DD48C69}" type="slidenum">
              <a:rPr lang="en-US" smtClean="0"/>
              <a:t>‹#›</a:t>
            </a:fld>
            <a:endParaRPr lang="en-US"/>
          </a:p>
        </p:txBody>
      </p:sp>
    </p:spTree>
    <p:extLst>
      <p:ext uri="{BB962C8B-B14F-4D97-AF65-F5344CB8AC3E}">
        <p14:creationId xmlns:p14="http://schemas.microsoft.com/office/powerpoint/2010/main" val="3923799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67988-8D85-C5CA-62CA-3D25F1506D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F22F6C3-A7B9-421C-B27A-E686A612C0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D6D303-135D-5CF7-F9E5-3F738B90DB4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4C5367-84A2-F394-5401-73EAA308A1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375D06-88DB-2C55-B754-14E37C64AD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E916A3E-2342-059A-C2F3-6A30F5D3B6F6}"/>
              </a:ext>
            </a:extLst>
          </p:cNvPr>
          <p:cNvSpPr>
            <a:spLocks noGrp="1"/>
          </p:cNvSpPr>
          <p:nvPr>
            <p:ph type="dt" sz="half" idx="10"/>
          </p:nvPr>
        </p:nvSpPr>
        <p:spPr/>
        <p:txBody>
          <a:bodyPr/>
          <a:lstStyle/>
          <a:p>
            <a:fld id="{A9189196-3B0B-A443-B024-D327EA2F8CCA}" type="datetimeFigureOut">
              <a:rPr lang="en-US" smtClean="0"/>
              <a:t>7/31/23</a:t>
            </a:fld>
            <a:endParaRPr lang="en-US"/>
          </a:p>
        </p:txBody>
      </p:sp>
      <p:sp>
        <p:nvSpPr>
          <p:cNvPr id="8" name="Footer Placeholder 7">
            <a:extLst>
              <a:ext uri="{FF2B5EF4-FFF2-40B4-BE49-F238E27FC236}">
                <a16:creationId xmlns:a16="http://schemas.microsoft.com/office/drawing/2014/main" id="{86E03268-62A4-1FEC-DF55-E451E366AD2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C1E275-D954-6801-4885-89F95E242905}"/>
              </a:ext>
            </a:extLst>
          </p:cNvPr>
          <p:cNvSpPr>
            <a:spLocks noGrp="1"/>
          </p:cNvSpPr>
          <p:nvPr>
            <p:ph type="sldNum" sz="quarter" idx="12"/>
          </p:nvPr>
        </p:nvSpPr>
        <p:spPr/>
        <p:txBody>
          <a:bodyPr/>
          <a:lstStyle/>
          <a:p>
            <a:fld id="{F0516F23-CA51-4244-8657-BE267DD48C69}" type="slidenum">
              <a:rPr lang="en-US" smtClean="0"/>
              <a:t>‹#›</a:t>
            </a:fld>
            <a:endParaRPr lang="en-US"/>
          </a:p>
        </p:txBody>
      </p:sp>
    </p:spTree>
    <p:extLst>
      <p:ext uri="{BB962C8B-B14F-4D97-AF65-F5344CB8AC3E}">
        <p14:creationId xmlns:p14="http://schemas.microsoft.com/office/powerpoint/2010/main" val="2817184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84ED3-4F53-1C80-C43B-FDB6D1704B5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3D0B4A1-0133-2A55-7E56-CFCDCBA05681}"/>
              </a:ext>
            </a:extLst>
          </p:cNvPr>
          <p:cNvSpPr>
            <a:spLocks noGrp="1"/>
          </p:cNvSpPr>
          <p:nvPr>
            <p:ph type="dt" sz="half" idx="10"/>
          </p:nvPr>
        </p:nvSpPr>
        <p:spPr/>
        <p:txBody>
          <a:bodyPr/>
          <a:lstStyle/>
          <a:p>
            <a:fld id="{A9189196-3B0B-A443-B024-D327EA2F8CCA}" type="datetimeFigureOut">
              <a:rPr lang="en-US" smtClean="0"/>
              <a:t>7/31/23</a:t>
            </a:fld>
            <a:endParaRPr lang="en-US"/>
          </a:p>
        </p:txBody>
      </p:sp>
      <p:sp>
        <p:nvSpPr>
          <p:cNvPr id="4" name="Footer Placeholder 3">
            <a:extLst>
              <a:ext uri="{FF2B5EF4-FFF2-40B4-BE49-F238E27FC236}">
                <a16:creationId xmlns:a16="http://schemas.microsoft.com/office/drawing/2014/main" id="{3C2AF329-B08E-C7D6-02B2-64FCD03FFE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0D17E42-1F22-CF38-05CD-0D1A50E0BBDB}"/>
              </a:ext>
            </a:extLst>
          </p:cNvPr>
          <p:cNvSpPr>
            <a:spLocks noGrp="1"/>
          </p:cNvSpPr>
          <p:nvPr>
            <p:ph type="sldNum" sz="quarter" idx="12"/>
          </p:nvPr>
        </p:nvSpPr>
        <p:spPr/>
        <p:txBody>
          <a:bodyPr/>
          <a:lstStyle/>
          <a:p>
            <a:fld id="{F0516F23-CA51-4244-8657-BE267DD48C69}" type="slidenum">
              <a:rPr lang="en-US" smtClean="0"/>
              <a:t>‹#›</a:t>
            </a:fld>
            <a:endParaRPr lang="en-US"/>
          </a:p>
        </p:txBody>
      </p:sp>
    </p:spTree>
    <p:extLst>
      <p:ext uri="{BB962C8B-B14F-4D97-AF65-F5344CB8AC3E}">
        <p14:creationId xmlns:p14="http://schemas.microsoft.com/office/powerpoint/2010/main" val="901640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59C5DB-BA33-A439-979D-936AE2742036}"/>
              </a:ext>
            </a:extLst>
          </p:cNvPr>
          <p:cNvSpPr>
            <a:spLocks noGrp="1"/>
          </p:cNvSpPr>
          <p:nvPr>
            <p:ph type="dt" sz="half" idx="10"/>
          </p:nvPr>
        </p:nvSpPr>
        <p:spPr/>
        <p:txBody>
          <a:bodyPr/>
          <a:lstStyle/>
          <a:p>
            <a:fld id="{A9189196-3B0B-A443-B024-D327EA2F8CCA}" type="datetimeFigureOut">
              <a:rPr lang="en-US" smtClean="0"/>
              <a:t>7/31/23</a:t>
            </a:fld>
            <a:endParaRPr lang="en-US"/>
          </a:p>
        </p:txBody>
      </p:sp>
      <p:sp>
        <p:nvSpPr>
          <p:cNvPr id="3" name="Footer Placeholder 2">
            <a:extLst>
              <a:ext uri="{FF2B5EF4-FFF2-40B4-BE49-F238E27FC236}">
                <a16:creationId xmlns:a16="http://schemas.microsoft.com/office/drawing/2014/main" id="{7D67B289-645B-ABC7-4F01-0BD5EDBB646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7A7E50-C1AF-7BE1-3981-7D88230F986E}"/>
              </a:ext>
            </a:extLst>
          </p:cNvPr>
          <p:cNvSpPr>
            <a:spLocks noGrp="1"/>
          </p:cNvSpPr>
          <p:nvPr>
            <p:ph type="sldNum" sz="quarter" idx="12"/>
          </p:nvPr>
        </p:nvSpPr>
        <p:spPr/>
        <p:txBody>
          <a:bodyPr/>
          <a:lstStyle/>
          <a:p>
            <a:fld id="{F0516F23-CA51-4244-8657-BE267DD48C69}" type="slidenum">
              <a:rPr lang="en-US" smtClean="0"/>
              <a:t>‹#›</a:t>
            </a:fld>
            <a:endParaRPr lang="en-US"/>
          </a:p>
        </p:txBody>
      </p:sp>
    </p:spTree>
    <p:extLst>
      <p:ext uri="{BB962C8B-B14F-4D97-AF65-F5344CB8AC3E}">
        <p14:creationId xmlns:p14="http://schemas.microsoft.com/office/powerpoint/2010/main" val="2567625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46306-387B-540F-50BA-AC31BAF1C3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F5A90B-7EB4-8D22-8D4F-C7E3CBC690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FA9A022-012C-98AA-B089-264E90B833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870DAE-17E1-D895-7E57-81831D0F6934}"/>
              </a:ext>
            </a:extLst>
          </p:cNvPr>
          <p:cNvSpPr>
            <a:spLocks noGrp="1"/>
          </p:cNvSpPr>
          <p:nvPr>
            <p:ph type="dt" sz="half" idx="10"/>
          </p:nvPr>
        </p:nvSpPr>
        <p:spPr/>
        <p:txBody>
          <a:bodyPr/>
          <a:lstStyle/>
          <a:p>
            <a:fld id="{A9189196-3B0B-A443-B024-D327EA2F8CCA}" type="datetimeFigureOut">
              <a:rPr lang="en-US" smtClean="0"/>
              <a:t>7/31/23</a:t>
            </a:fld>
            <a:endParaRPr lang="en-US"/>
          </a:p>
        </p:txBody>
      </p:sp>
      <p:sp>
        <p:nvSpPr>
          <p:cNvPr id="6" name="Footer Placeholder 5">
            <a:extLst>
              <a:ext uri="{FF2B5EF4-FFF2-40B4-BE49-F238E27FC236}">
                <a16:creationId xmlns:a16="http://schemas.microsoft.com/office/drawing/2014/main" id="{51BB3CBB-0CEB-93F6-B0F0-04C8A6B1ED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6A28CF-A6E8-893C-3865-48FD29EA59D4}"/>
              </a:ext>
            </a:extLst>
          </p:cNvPr>
          <p:cNvSpPr>
            <a:spLocks noGrp="1"/>
          </p:cNvSpPr>
          <p:nvPr>
            <p:ph type="sldNum" sz="quarter" idx="12"/>
          </p:nvPr>
        </p:nvSpPr>
        <p:spPr/>
        <p:txBody>
          <a:bodyPr/>
          <a:lstStyle/>
          <a:p>
            <a:fld id="{F0516F23-CA51-4244-8657-BE267DD48C69}" type="slidenum">
              <a:rPr lang="en-US" smtClean="0"/>
              <a:t>‹#›</a:t>
            </a:fld>
            <a:endParaRPr lang="en-US"/>
          </a:p>
        </p:txBody>
      </p:sp>
    </p:spTree>
    <p:extLst>
      <p:ext uri="{BB962C8B-B14F-4D97-AF65-F5344CB8AC3E}">
        <p14:creationId xmlns:p14="http://schemas.microsoft.com/office/powerpoint/2010/main" val="8822574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56E25-0930-AB6A-E5D5-B1473D1784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CFAF97-6237-10FB-111E-3843EA8009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BC778C2-CEB9-3DD0-BC9E-4314839306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398A08-4C15-4D69-1DA8-EE24BFF946CF}"/>
              </a:ext>
            </a:extLst>
          </p:cNvPr>
          <p:cNvSpPr>
            <a:spLocks noGrp="1"/>
          </p:cNvSpPr>
          <p:nvPr>
            <p:ph type="dt" sz="half" idx="10"/>
          </p:nvPr>
        </p:nvSpPr>
        <p:spPr/>
        <p:txBody>
          <a:bodyPr/>
          <a:lstStyle/>
          <a:p>
            <a:fld id="{A9189196-3B0B-A443-B024-D327EA2F8CCA}" type="datetimeFigureOut">
              <a:rPr lang="en-US" smtClean="0"/>
              <a:t>7/31/23</a:t>
            </a:fld>
            <a:endParaRPr lang="en-US"/>
          </a:p>
        </p:txBody>
      </p:sp>
      <p:sp>
        <p:nvSpPr>
          <p:cNvPr id="6" name="Footer Placeholder 5">
            <a:extLst>
              <a:ext uri="{FF2B5EF4-FFF2-40B4-BE49-F238E27FC236}">
                <a16:creationId xmlns:a16="http://schemas.microsoft.com/office/drawing/2014/main" id="{23A8D964-6A7F-A128-0B4F-13F92D49EC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4F7A07-B873-DB2D-98A6-FE9E7DA60AE1}"/>
              </a:ext>
            </a:extLst>
          </p:cNvPr>
          <p:cNvSpPr>
            <a:spLocks noGrp="1"/>
          </p:cNvSpPr>
          <p:nvPr>
            <p:ph type="sldNum" sz="quarter" idx="12"/>
          </p:nvPr>
        </p:nvSpPr>
        <p:spPr/>
        <p:txBody>
          <a:bodyPr/>
          <a:lstStyle/>
          <a:p>
            <a:fld id="{F0516F23-CA51-4244-8657-BE267DD48C69}" type="slidenum">
              <a:rPr lang="en-US" smtClean="0"/>
              <a:t>‹#›</a:t>
            </a:fld>
            <a:endParaRPr lang="en-US"/>
          </a:p>
        </p:txBody>
      </p:sp>
    </p:spTree>
    <p:extLst>
      <p:ext uri="{BB962C8B-B14F-4D97-AF65-F5344CB8AC3E}">
        <p14:creationId xmlns:p14="http://schemas.microsoft.com/office/powerpoint/2010/main" val="3557041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96D042-B8A8-2EF7-E599-B48B3E3C15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6CC9A3-91C7-D729-83BA-A13C61358E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C3448C-BCCD-1D1D-BC88-991DCAC5E7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189196-3B0B-A443-B024-D327EA2F8CCA}" type="datetimeFigureOut">
              <a:rPr lang="en-US" smtClean="0"/>
              <a:t>7/31/23</a:t>
            </a:fld>
            <a:endParaRPr lang="en-US"/>
          </a:p>
        </p:txBody>
      </p:sp>
      <p:sp>
        <p:nvSpPr>
          <p:cNvPr id="5" name="Footer Placeholder 4">
            <a:extLst>
              <a:ext uri="{FF2B5EF4-FFF2-40B4-BE49-F238E27FC236}">
                <a16:creationId xmlns:a16="http://schemas.microsoft.com/office/drawing/2014/main" id="{A5B20DF7-999D-BFA6-1169-59DC57ACB2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C5B0E81-90C3-B5C5-F485-731D4F8FC0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516F23-CA51-4244-8657-BE267DD48C69}" type="slidenum">
              <a:rPr lang="en-US" smtClean="0"/>
              <a:t>‹#›</a:t>
            </a:fld>
            <a:endParaRPr lang="en-US"/>
          </a:p>
        </p:txBody>
      </p:sp>
    </p:spTree>
    <p:extLst>
      <p:ext uri="{BB962C8B-B14F-4D97-AF65-F5344CB8AC3E}">
        <p14:creationId xmlns:p14="http://schemas.microsoft.com/office/powerpoint/2010/main" val="7088661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jp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jpg"/><Relationship Id="rId4" Type="http://schemas.openxmlformats.org/officeDocument/2006/relationships/image" Target="../media/image5.emf"/></Relationships>
</file>

<file path=ppt/slides/_rels/slide13.xml.rels><?xml version="1.0" encoding="UTF-8" standalone="yes"?>
<Relationships xmlns="http://schemas.openxmlformats.org/package/2006/relationships"><Relationship Id="rId3" Type="http://schemas.openxmlformats.org/officeDocument/2006/relationships/image" Target="../media/image23.tif"/><Relationship Id="rId7"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6.tif"/><Relationship Id="rId5" Type="http://schemas.openxmlformats.org/officeDocument/2006/relationships/image" Target="../media/image25.tif"/><Relationship Id="rId4" Type="http://schemas.openxmlformats.org/officeDocument/2006/relationships/image" Target="../media/image24.tif"/></Relationships>
</file>

<file path=ppt/slides/_rels/slide14.xml.rels><?xml version="1.0" encoding="UTF-8" standalone="yes"?>
<Relationships xmlns="http://schemas.openxmlformats.org/package/2006/relationships"><Relationship Id="rId3" Type="http://schemas.openxmlformats.org/officeDocument/2006/relationships/image" Target="../media/image27.tif"/><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3.jp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hyperlink" Target="https://www.ncbi.nlm.nih.gov/pmc/articles/PMC3591985/"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5.emf"/></Relationships>
</file>

<file path=ppt/slides/_rels/slide6.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9.png"/><Relationship Id="rId7"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jpg"/><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jp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7B9E3D2-9420-A478-1741-AE1844E5B971}"/>
              </a:ext>
            </a:extLst>
          </p:cNvPr>
          <p:cNvSpPr>
            <a:spLocks noGrp="1"/>
          </p:cNvSpPr>
          <p:nvPr>
            <p:ph type="ctrTitle"/>
          </p:nvPr>
        </p:nvSpPr>
        <p:spPr>
          <a:xfrm>
            <a:off x="1524003" y="1999615"/>
            <a:ext cx="9144000" cy="2764028"/>
          </a:xfrm>
        </p:spPr>
        <p:txBody>
          <a:bodyPr anchor="ctr">
            <a:normAutofit/>
          </a:bodyPr>
          <a:lstStyle/>
          <a:p>
            <a:r>
              <a:rPr lang="en-US" sz="7200" dirty="0">
                <a:solidFill>
                  <a:schemeClr val="tx1">
                    <a:lumMod val="50000"/>
                    <a:lumOff val="50000"/>
                  </a:schemeClr>
                </a:solidFill>
                <a:latin typeface="Apple Braille" pitchFamily="2" charset="0"/>
                <a:cs typeface="Times New Roman" panose="02020603050405020304" pitchFamily="18" charset="0"/>
              </a:rPr>
              <a:t>Long Distance Relationships</a:t>
            </a:r>
          </a:p>
        </p:txBody>
      </p:sp>
      <p:sp>
        <p:nvSpPr>
          <p:cNvPr id="3" name="Subtitle 2">
            <a:extLst>
              <a:ext uri="{FF2B5EF4-FFF2-40B4-BE49-F238E27FC236}">
                <a16:creationId xmlns:a16="http://schemas.microsoft.com/office/drawing/2014/main" id="{F9036B6B-E904-F77A-BBCD-0ECAD9CBDF53}"/>
              </a:ext>
            </a:extLst>
          </p:cNvPr>
          <p:cNvSpPr>
            <a:spLocks noGrp="1"/>
          </p:cNvSpPr>
          <p:nvPr>
            <p:ph type="subTitle" idx="1"/>
          </p:nvPr>
        </p:nvSpPr>
        <p:spPr>
          <a:xfrm>
            <a:off x="1966912" y="4431490"/>
            <a:ext cx="8258176" cy="631825"/>
          </a:xfrm>
        </p:spPr>
        <p:txBody>
          <a:bodyPr anchor="ctr">
            <a:normAutofit/>
          </a:bodyPr>
          <a:lstStyle/>
          <a:p>
            <a:r>
              <a:rPr lang="en-US" sz="3200" dirty="0">
                <a:solidFill>
                  <a:schemeClr val="tx1">
                    <a:lumMod val="50000"/>
                    <a:lumOff val="50000"/>
                  </a:schemeClr>
                </a:solidFill>
                <a:latin typeface="Apple Braille" pitchFamily="2" charset="0"/>
                <a:cs typeface="Times New Roman" panose="02020603050405020304" pitchFamily="18" charset="0"/>
              </a:rPr>
              <a:t>Do they work?</a:t>
            </a:r>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ubtitle 2">
            <a:extLst>
              <a:ext uri="{FF2B5EF4-FFF2-40B4-BE49-F238E27FC236}">
                <a16:creationId xmlns:a16="http://schemas.microsoft.com/office/drawing/2014/main" id="{13086AEE-7930-254E-FCD3-08AFB3AA857A}"/>
              </a:ext>
            </a:extLst>
          </p:cNvPr>
          <p:cNvSpPr txBox="1">
            <a:spLocks/>
          </p:cNvSpPr>
          <p:nvPr/>
        </p:nvSpPr>
        <p:spPr>
          <a:xfrm>
            <a:off x="4541043" y="5552218"/>
            <a:ext cx="3109913" cy="631825"/>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dirty="0">
                <a:solidFill>
                  <a:schemeClr val="tx1">
                    <a:lumMod val="50000"/>
                    <a:lumOff val="50000"/>
                  </a:schemeClr>
                </a:solidFill>
                <a:latin typeface="Apple Braille" pitchFamily="2" charset="0"/>
                <a:cs typeface="Times New Roman" panose="02020603050405020304" pitchFamily="18" charset="0"/>
              </a:rPr>
              <a:t>Paul Vander Vort</a:t>
            </a:r>
          </a:p>
        </p:txBody>
      </p:sp>
      <p:pic>
        <p:nvPicPr>
          <p:cNvPr id="6" name="Picture 5" descr="A close-up of a logo&#10;&#10;Description automatically generated">
            <a:extLst>
              <a:ext uri="{FF2B5EF4-FFF2-40B4-BE49-F238E27FC236}">
                <a16:creationId xmlns:a16="http://schemas.microsoft.com/office/drawing/2014/main" id="{8BA46EF3-FCB2-36C3-7632-088DDA3210EB}"/>
              </a:ext>
            </a:extLst>
          </p:cNvPr>
          <p:cNvPicPr>
            <a:picLocks noChangeAspect="1"/>
          </p:cNvPicPr>
          <p:nvPr/>
        </p:nvPicPr>
        <p:blipFill>
          <a:blip r:embed="rId3">
            <a:alphaModFix amt="30000"/>
            <a:extLst>
              <a:ext uri="{28A0092B-C50C-407E-A947-70E740481C1C}">
                <a14:useLocalDpi xmlns:a14="http://schemas.microsoft.com/office/drawing/2010/main" val="0"/>
              </a:ext>
            </a:extLst>
          </a:blip>
          <a:stretch>
            <a:fillRect/>
          </a:stretch>
        </p:blipFill>
        <p:spPr>
          <a:xfrm>
            <a:off x="10814236" y="6231526"/>
            <a:ext cx="1098651" cy="470415"/>
          </a:xfrm>
          <a:prstGeom prst="rect">
            <a:avLst/>
          </a:prstGeom>
        </p:spPr>
      </p:pic>
    </p:spTree>
    <p:extLst>
      <p:ext uri="{BB962C8B-B14F-4D97-AF65-F5344CB8AC3E}">
        <p14:creationId xmlns:p14="http://schemas.microsoft.com/office/powerpoint/2010/main" val="3375047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B45D94-3D1A-2CD6-EC77-0C00CC0F2A49}"/>
              </a:ext>
            </a:extLst>
          </p:cNvPr>
          <p:cNvSpPr txBox="1"/>
          <p:nvPr/>
        </p:nvSpPr>
        <p:spPr>
          <a:xfrm>
            <a:off x="295271" y="1571626"/>
            <a:ext cx="7419978" cy="4832092"/>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accent2"/>
                </a:solidFill>
                <a:latin typeface="Apple Braille" pitchFamily="2" charset="0"/>
                <a:cs typeface="Times New Roman" panose="02020603050405020304" pitchFamily="18" charset="0"/>
              </a:rPr>
              <a:t>Vha33843ORF11685P</a:t>
            </a:r>
            <a:r>
              <a:rPr lang="en-US" sz="2800" dirty="0">
                <a:solidFill>
                  <a:schemeClr val="tx1">
                    <a:lumMod val="50000"/>
                    <a:lumOff val="50000"/>
                  </a:schemeClr>
                </a:solidFill>
                <a:latin typeface="Apple Braille" pitchFamily="2" charset="0"/>
                <a:cs typeface="Times New Roman" panose="02020603050405020304" pitchFamily="18" charset="0"/>
              </a:rPr>
              <a:t> and </a:t>
            </a:r>
            <a:r>
              <a:rPr lang="en-US" sz="2800" dirty="0">
                <a:solidFill>
                  <a:schemeClr val="accent2"/>
                </a:solidFill>
                <a:latin typeface="Apple Braille" pitchFamily="2" charset="0"/>
                <a:cs typeface="Times New Roman" panose="02020603050405020304" pitchFamily="18" charset="0"/>
              </a:rPr>
              <a:t>M.Vha33843ORF5285P </a:t>
            </a:r>
            <a:r>
              <a:rPr lang="en-US" sz="2800" dirty="0">
                <a:solidFill>
                  <a:schemeClr val="tx1">
                    <a:lumMod val="50000"/>
                    <a:lumOff val="50000"/>
                  </a:schemeClr>
                </a:solidFill>
                <a:latin typeface="Apple Braille" pitchFamily="2" charset="0"/>
                <a:cs typeface="Times New Roman" panose="02020603050405020304" pitchFamily="18" charset="0"/>
              </a:rPr>
              <a:t>from </a:t>
            </a:r>
            <a:r>
              <a:rPr lang="en-US" sz="2800" i="1" dirty="0">
                <a:solidFill>
                  <a:schemeClr val="tx1">
                    <a:lumMod val="50000"/>
                    <a:lumOff val="50000"/>
                  </a:schemeClr>
                </a:solidFill>
                <a:latin typeface="Apple Braille" pitchFamily="2" charset="0"/>
                <a:cs typeface="Times New Roman" panose="02020603050405020304" pitchFamily="18" charset="0"/>
              </a:rPr>
              <a:t>Vibrio </a:t>
            </a:r>
            <a:r>
              <a:rPr lang="en-US" sz="2800" i="1" dirty="0" err="1">
                <a:solidFill>
                  <a:schemeClr val="tx1">
                    <a:lumMod val="50000"/>
                    <a:lumOff val="50000"/>
                  </a:schemeClr>
                </a:solidFill>
                <a:latin typeface="Apple Braille" pitchFamily="2" charset="0"/>
                <a:cs typeface="Times New Roman" panose="02020603050405020304" pitchFamily="18" charset="0"/>
              </a:rPr>
              <a:t>harveyi</a:t>
            </a:r>
            <a:r>
              <a:rPr lang="en-US" sz="2800" i="1" dirty="0">
                <a:solidFill>
                  <a:schemeClr val="tx1">
                    <a:lumMod val="50000"/>
                    <a:lumOff val="50000"/>
                  </a:schemeClr>
                </a:solidFill>
                <a:latin typeface="Apple Braille" pitchFamily="2" charset="0"/>
                <a:cs typeface="Times New Roman" panose="02020603050405020304" pitchFamily="18" charset="0"/>
              </a:rPr>
              <a:t> </a:t>
            </a:r>
            <a:r>
              <a:rPr lang="en-US" sz="2800" dirty="0">
                <a:solidFill>
                  <a:schemeClr val="tx1">
                    <a:lumMod val="50000"/>
                    <a:lumOff val="50000"/>
                  </a:schemeClr>
                </a:solidFill>
                <a:latin typeface="Apple Braille" pitchFamily="2" charset="0"/>
                <a:cs typeface="Times New Roman" panose="02020603050405020304" pitchFamily="18" charset="0"/>
              </a:rPr>
              <a:t>ATCC 33833 (</a:t>
            </a:r>
            <a:r>
              <a:rPr lang="en-US" sz="2800" dirty="0" err="1">
                <a:solidFill>
                  <a:schemeClr val="tx1">
                    <a:lumMod val="50000"/>
                    <a:lumOff val="50000"/>
                  </a:schemeClr>
                </a:solidFill>
                <a:latin typeface="Apple Braille" pitchFamily="2" charset="0"/>
                <a:cs typeface="Times New Roman" panose="02020603050405020304" pitchFamily="18" charset="0"/>
              </a:rPr>
              <a:t>isoschizomers</a:t>
            </a:r>
            <a:r>
              <a:rPr lang="en-US" sz="2800" dirty="0">
                <a:solidFill>
                  <a:schemeClr val="tx1">
                    <a:lumMod val="50000"/>
                    <a:lumOff val="50000"/>
                  </a:schemeClr>
                </a:solidFill>
                <a:latin typeface="Apple Braille" pitchFamily="2" charset="0"/>
                <a:cs typeface="Times New Roman" panose="02020603050405020304" pitchFamily="18" charset="0"/>
              </a:rPr>
              <a:t> of </a:t>
            </a:r>
            <a:r>
              <a:rPr lang="en-US" sz="2800" dirty="0" err="1">
                <a:solidFill>
                  <a:schemeClr val="tx1">
                    <a:lumMod val="50000"/>
                    <a:lumOff val="50000"/>
                  </a:schemeClr>
                </a:solidFill>
                <a:latin typeface="Apple Braille" pitchFamily="2" charset="0"/>
                <a:cs typeface="Times New Roman" panose="02020603050405020304" pitchFamily="18" charset="0"/>
              </a:rPr>
              <a:t>BsuRI</a:t>
            </a:r>
            <a:r>
              <a:rPr lang="en-US" sz="2800" dirty="0">
                <a:solidFill>
                  <a:schemeClr val="tx1">
                    <a:lumMod val="50000"/>
                    <a:lumOff val="50000"/>
                  </a:schemeClr>
                </a:solidFill>
                <a:latin typeface="Apple Braille" pitchFamily="2" charset="0"/>
                <a:cs typeface="Times New Roman" panose="02020603050405020304" pitchFamily="18" charset="0"/>
              </a:rPr>
              <a:t> and </a:t>
            </a:r>
            <a:r>
              <a:rPr lang="en-US" sz="2800" dirty="0" err="1">
                <a:solidFill>
                  <a:schemeClr val="tx1">
                    <a:lumMod val="50000"/>
                    <a:lumOff val="50000"/>
                  </a:schemeClr>
                </a:solidFill>
                <a:latin typeface="Apple Braille" pitchFamily="2" charset="0"/>
                <a:cs typeface="Times New Roman" panose="02020603050405020304" pitchFamily="18" charset="0"/>
              </a:rPr>
              <a:t>M.DthII</a:t>
            </a:r>
            <a:r>
              <a:rPr lang="en-US" sz="2800" dirty="0">
                <a:solidFill>
                  <a:schemeClr val="tx1">
                    <a:lumMod val="50000"/>
                    <a:lumOff val="50000"/>
                  </a:schemeClr>
                </a:solidFill>
                <a:latin typeface="Apple Braille" pitchFamily="2" charset="0"/>
                <a:cs typeface="Times New Roman" panose="02020603050405020304" pitchFamily="18" charset="0"/>
              </a:rPr>
              <a:t>), (GGCC)</a:t>
            </a:r>
          </a:p>
          <a:p>
            <a:pPr marL="457200" indent="-457200">
              <a:buFont typeface="Arial" panose="020B0604020202020204" pitchFamily="34" charset="0"/>
              <a:buChar char="•"/>
            </a:pPr>
            <a:r>
              <a:rPr lang="en-US" sz="2800" dirty="0">
                <a:solidFill>
                  <a:schemeClr val="accent2"/>
                </a:solidFill>
                <a:latin typeface="Apple Braille" pitchFamily="2" charset="0"/>
                <a:cs typeface="Times New Roman" panose="02020603050405020304" pitchFamily="18" charset="0"/>
              </a:rPr>
              <a:t>Lxysy10ORF15450P</a:t>
            </a:r>
            <a:r>
              <a:rPr lang="en-US" sz="2800" dirty="0">
                <a:solidFill>
                  <a:schemeClr val="tx1">
                    <a:lumMod val="50000"/>
                    <a:lumOff val="50000"/>
                  </a:schemeClr>
                </a:solidFill>
                <a:latin typeface="Apple Braille" pitchFamily="2" charset="0"/>
                <a:cs typeface="Times New Roman" panose="02020603050405020304" pitchFamily="18" charset="0"/>
              </a:rPr>
              <a:t> and </a:t>
            </a:r>
            <a:r>
              <a:rPr lang="en-US" sz="2800" dirty="0">
                <a:solidFill>
                  <a:schemeClr val="accent2"/>
                </a:solidFill>
                <a:latin typeface="Apple Braille" pitchFamily="2" charset="0"/>
                <a:cs typeface="Times New Roman" panose="02020603050405020304" pitchFamily="18" charset="0"/>
              </a:rPr>
              <a:t>M2.Lxysy10ORF15450P </a:t>
            </a:r>
            <a:r>
              <a:rPr lang="en-US" sz="2800" dirty="0">
                <a:solidFill>
                  <a:schemeClr val="tx1">
                    <a:lumMod val="50000"/>
                    <a:lumOff val="50000"/>
                  </a:schemeClr>
                </a:solidFill>
                <a:latin typeface="Apple Braille" pitchFamily="2" charset="0"/>
                <a:cs typeface="Times New Roman" panose="02020603050405020304" pitchFamily="18" charset="0"/>
              </a:rPr>
              <a:t>from </a:t>
            </a:r>
            <a:r>
              <a:rPr lang="en-US" sz="2800" i="1" dirty="0" err="1">
                <a:solidFill>
                  <a:schemeClr val="tx1">
                    <a:lumMod val="50000"/>
                    <a:lumOff val="50000"/>
                  </a:schemeClr>
                </a:solidFill>
                <a:latin typeface="Apple Braille" pitchFamily="2" charset="0"/>
                <a:cs typeface="Times New Roman" panose="02020603050405020304" pitchFamily="18" charset="0"/>
              </a:rPr>
              <a:t>Lacrimispora</a:t>
            </a:r>
            <a:r>
              <a:rPr lang="en-US" sz="2800" i="1" dirty="0">
                <a:solidFill>
                  <a:schemeClr val="tx1">
                    <a:lumMod val="50000"/>
                    <a:lumOff val="50000"/>
                  </a:schemeClr>
                </a:solidFill>
                <a:latin typeface="Apple Braille" pitchFamily="2" charset="0"/>
                <a:cs typeface="Times New Roman" panose="02020603050405020304" pitchFamily="18" charset="0"/>
              </a:rPr>
              <a:t> </a:t>
            </a:r>
            <a:r>
              <a:rPr lang="en-US" sz="2800" i="1" dirty="0" err="1">
                <a:solidFill>
                  <a:schemeClr val="tx1">
                    <a:lumMod val="50000"/>
                    <a:lumOff val="50000"/>
                  </a:schemeClr>
                </a:solidFill>
                <a:latin typeface="Apple Braille" pitchFamily="2" charset="0"/>
                <a:cs typeface="Times New Roman" panose="02020603050405020304" pitchFamily="18" charset="0"/>
              </a:rPr>
              <a:t>xylanolitica</a:t>
            </a:r>
            <a:r>
              <a:rPr lang="en-US" sz="2800" dirty="0">
                <a:solidFill>
                  <a:schemeClr val="tx1">
                    <a:lumMod val="50000"/>
                    <a:lumOff val="50000"/>
                  </a:schemeClr>
                </a:solidFill>
                <a:latin typeface="Apple Braille" pitchFamily="2" charset="0"/>
                <a:cs typeface="Times New Roman" panose="02020603050405020304" pitchFamily="18" charset="0"/>
              </a:rPr>
              <a:t> sy1 (</a:t>
            </a:r>
            <a:r>
              <a:rPr lang="en-US" sz="2800" dirty="0" err="1">
                <a:solidFill>
                  <a:schemeClr val="tx1">
                    <a:lumMod val="50000"/>
                    <a:lumOff val="50000"/>
                  </a:schemeClr>
                </a:solidFill>
                <a:latin typeface="Apple Braille" pitchFamily="2" charset="0"/>
                <a:cs typeface="Times New Roman" panose="02020603050405020304" pitchFamily="18" charset="0"/>
              </a:rPr>
              <a:t>isoschizomers</a:t>
            </a:r>
            <a:r>
              <a:rPr lang="en-US" sz="2800" dirty="0">
                <a:solidFill>
                  <a:schemeClr val="tx1">
                    <a:lumMod val="50000"/>
                    <a:lumOff val="50000"/>
                  </a:schemeClr>
                </a:solidFill>
                <a:latin typeface="Apple Braille" pitchFamily="2" charset="0"/>
                <a:cs typeface="Times New Roman" panose="02020603050405020304" pitchFamily="18" charset="0"/>
              </a:rPr>
              <a:t> of </a:t>
            </a:r>
            <a:r>
              <a:rPr lang="en-US" sz="2800" dirty="0" err="1">
                <a:solidFill>
                  <a:schemeClr val="tx1">
                    <a:lumMod val="50000"/>
                    <a:lumOff val="50000"/>
                  </a:schemeClr>
                </a:solidFill>
                <a:latin typeface="Apple Braille" pitchFamily="2" charset="0"/>
                <a:cs typeface="Times New Roman" panose="02020603050405020304" pitchFamily="18" charset="0"/>
              </a:rPr>
              <a:t>FokI</a:t>
            </a:r>
            <a:r>
              <a:rPr lang="en-US" sz="2800" dirty="0">
                <a:solidFill>
                  <a:schemeClr val="tx1">
                    <a:lumMod val="50000"/>
                    <a:lumOff val="50000"/>
                  </a:schemeClr>
                </a:solidFill>
                <a:latin typeface="Apple Braille" pitchFamily="2" charset="0"/>
                <a:cs typeface="Times New Roman" panose="02020603050405020304" pitchFamily="18" charset="0"/>
              </a:rPr>
              <a:t> and M2.BstF5I), (GGATG)</a:t>
            </a:r>
          </a:p>
          <a:p>
            <a:pPr marL="457200" indent="-457200">
              <a:buFont typeface="Arial" panose="020B0604020202020204" pitchFamily="34" charset="0"/>
              <a:buChar char="•"/>
            </a:pPr>
            <a:r>
              <a:rPr lang="en-US" sz="2800" dirty="0" err="1">
                <a:solidFill>
                  <a:schemeClr val="accent2"/>
                </a:solidFill>
                <a:latin typeface="Apple Braille" pitchFamily="2" charset="0"/>
                <a:cs typeface="Times New Roman" panose="02020603050405020304" pitchFamily="18" charset="0"/>
              </a:rPr>
              <a:t>SfoORF</a:t>
            </a:r>
            <a:r>
              <a:rPr lang="en-US" sz="2800" dirty="0">
                <a:solidFill>
                  <a:schemeClr val="accent2"/>
                </a:solidFill>
                <a:latin typeface="Apple Braille" pitchFamily="2" charset="0"/>
                <a:cs typeface="Times New Roman" panose="02020603050405020304" pitchFamily="18" charset="0"/>
              </a:rPr>
              <a:t>(XXX)</a:t>
            </a:r>
            <a:r>
              <a:rPr lang="en-US" sz="2800" dirty="0">
                <a:solidFill>
                  <a:schemeClr val="tx1">
                    <a:lumMod val="50000"/>
                    <a:lumOff val="50000"/>
                  </a:schemeClr>
                </a:solidFill>
                <a:latin typeface="Apple Braille" pitchFamily="2" charset="0"/>
                <a:cs typeface="Times New Roman" panose="02020603050405020304" pitchFamily="18" charset="0"/>
              </a:rPr>
              <a:t> and </a:t>
            </a:r>
            <a:r>
              <a:rPr lang="en-US" sz="2800" dirty="0" err="1">
                <a:solidFill>
                  <a:schemeClr val="accent2"/>
                </a:solidFill>
                <a:latin typeface="Apple Braille" pitchFamily="2" charset="0"/>
                <a:cs typeface="Times New Roman" panose="02020603050405020304" pitchFamily="18" charset="0"/>
              </a:rPr>
              <a:t>M.SfoI</a:t>
            </a:r>
            <a:r>
              <a:rPr lang="en-US" sz="2800" dirty="0">
                <a:solidFill>
                  <a:schemeClr val="accent2"/>
                </a:solidFill>
                <a:latin typeface="Apple Braille" pitchFamily="2" charset="0"/>
                <a:cs typeface="Times New Roman" panose="02020603050405020304" pitchFamily="18" charset="0"/>
              </a:rPr>
              <a:t> </a:t>
            </a:r>
            <a:r>
              <a:rPr lang="en-US" sz="2800" dirty="0">
                <a:solidFill>
                  <a:schemeClr val="tx1">
                    <a:lumMod val="50000"/>
                    <a:lumOff val="50000"/>
                  </a:schemeClr>
                </a:solidFill>
                <a:latin typeface="Apple Braille" pitchFamily="2" charset="0"/>
                <a:cs typeface="Times New Roman" panose="02020603050405020304" pitchFamily="18" charset="0"/>
              </a:rPr>
              <a:t>from </a:t>
            </a:r>
            <a:r>
              <a:rPr lang="en-US" sz="2800" i="1" dirty="0">
                <a:solidFill>
                  <a:schemeClr val="tx1">
                    <a:lumMod val="50000"/>
                    <a:lumOff val="50000"/>
                  </a:schemeClr>
                </a:solidFill>
                <a:latin typeface="Apple Braille" pitchFamily="2" charset="0"/>
                <a:cs typeface="Times New Roman" panose="02020603050405020304" pitchFamily="18" charset="0"/>
              </a:rPr>
              <a:t>Serratia </a:t>
            </a:r>
            <a:r>
              <a:rPr lang="en-US" sz="2800" i="1" dirty="0" err="1">
                <a:solidFill>
                  <a:schemeClr val="tx1">
                    <a:lumMod val="50000"/>
                    <a:lumOff val="50000"/>
                  </a:schemeClr>
                </a:solidFill>
                <a:latin typeface="Apple Braille" pitchFamily="2" charset="0"/>
                <a:cs typeface="Times New Roman" panose="02020603050405020304" pitchFamily="18" charset="0"/>
              </a:rPr>
              <a:t>fonticola</a:t>
            </a:r>
            <a:r>
              <a:rPr lang="en-US" sz="2800" i="1" dirty="0">
                <a:solidFill>
                  <a:schemeClr val="tx1">
                    <a:lumMod val="50000"/>
                    <a:lumOff val="50000"/>
                  </a:schemeClr>
                </a:solidFill>
                <a:latin typeface="Apple Braille" pitchFamily="2" charset="0"/>
                <a:cs typeface="Times New Roman" panose="02020603050405020304" pitchFamily="18" charset="0"/>
              </a:rPr>
              <a:t> </a:t>
            </a:r>
            <a:r>
              <a:rPr lang="en-US" sz="2800" dirty="0">
                <a:solidFill>
                  <a:schemeClr val="tx1">
                    <a:lumMod val="50000"/>
                    <a:lumOff val="50000"/>
                  </a:schemeClr>
                </a:solidFill>
                <a:latin typeface="Apple Braille" pitchFamily="2" charset="0"/>
                <a:cs typeface="Times New Roman" panose="02020603050405020304" pitchFamily="18" charset="0"/>
              </a:rPr>
              <a:t>NEB369 (</a:t>
            </a:r>
            <a:r>
              <a:rPr lang="en-US" sz="2800" dirty="0" err="1">
                <a:solidFill>
                  <a:schemeClr val="tx1">
                    <a:lumMod val="50000"/>
                    <a:lumOff val="50000"/>
                  </a:schemeClr>
                </a:solidFill>
                <a:latin typeface="Apple Braille" pitchFamily="2" charset="0"/>
                <a:cs typeface="Times New Roman" panose="02020603050405020304" pitchFamily="18" charset="0"/>
              </a:rPr>
              <a:t>isoschizomers</a:t>
            </a:r>
            <a:r>
              <a:rPr lang="en-US" sz="2800" dirty="0">
                <a:solidFill>
                  <a:schemeClr val="tx1">
                    <a:lumMod val="50000"/>
                    <a:lumOff val="50000"/>
                  </a:schemeClr>
                </a:solidFill>
                <a:latin typeface="Apple Braille" pitchFamily="2" charset="0"/>
                <a:cs typeface="Times New Roman" panose="02020603050405020304" pitchFamily="18" charset="0"/>
              </a:rPr>
              <a:t> of R1.BbrUI and </a:t>
            </a:r>
            <a:r>
              <a:rPr lang="en-US" sz="2800" dirty="0" err="1">
                <a:solidFill>
                  <a:schemeClr val="tx1">
                    <a:lumMod val="50000"/>
                    <a:lumOff val="50000"/>
                  </a:schemeClr>
                </a:solidFill>
                <a:latin typeface="Apple Braille" pitchFamily="2" charset="0"/>
                <a:cs typeface="Times New Roman" panose="02020603050405020304" pitchFamily="18" charset="0"/>
              </a:rPr>
              <a:t>M.CcrNAIV</a:t>
            </a:r>
            <a:r>
              <a:rPr lang="en-US" sz="2800" dirty="0">
                <a:solidFill>
                  <a:schemeClr val="tx1">
                    <a:lumMod val="50000"/>
                    <a:lumOff val="50000"/>
                  </a:schemeClr>
                </a:solidFill>
                <a:latin typeface="Apple Braille" pitchFamily="2" charset="0"/>
                <a:cs typeface="Times New Roman" panose="02020603050405020304" pitchFamily="18" charset="0"/>
              </a:rPr>
              <a:t>), (GGCGCC)</a:t>
            </a:r>
          </a:p>
        </p:txBody>
      </p:sp>
      <p:sp>
        <p:nvSpPr>
          <p:cNvPr id="3" name="Title 1">
            <a:extLst>
              <a:ext uri="{FF2B5EF4-FFF2-40B4-BE49-F238E27FC236}">
                <a16:creationId xmlns:a16="http://schemas.microsoft.com/office/drawing/2014/main" id="{51280B60-009C-EBAF-860B-CC5688CF5CE9}"/>
              </a:ext>
            </a:extLst>
          </p:cNvPr>
          <p:cNvSpPr txBox="1">
            <a:spLocks/>
          </p:cNvSpPr>
          <p:nvPr/>
        </p:nvSpPr>
        <p:spPr>
          <a:xfrm>
            <a:off x="607758" y="384094"/>
            <a:ext cx="7022402" cy="1187532"/>
          </a:xfrm>
          <a:prstGeom prst="rect">
            <a:avLst/>
          </a:prstGeom>
          <a:ln w="53975">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dirty="0">
                <a:solidFill>
                  <a:schemeClr val="tx1">
                    <a:lumMod val="50000"/>
                    <a:lumOff val="50000"/>
                  </a:schemeClr>
                </a:solidFill>
                <a:latin typeface="Apple Braille" pitchFamily="2" charset="0"/>
                <a:cs typeface="Times New Roman" panose="02020603050405020304" pitchFamily="18" charset="0"/>
              </a:rPr>
              <a:t>REBASE Cross-Reference</a:t>
            </a:r>
          </a:p>
        </p:txBody>
      </p:sp>
    </p:spTree>
    <p:extLst>
      <p:ext uri="{BB962C8B-B14F-4D97-AF65-F5344CB8AC3E}">
        <p14:creationId xmlns:p14="http://schemas.microsoft.com/office/powerpoint/2010/main" val="110569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0BD62-5576-E8AD-2C04-E9C1061976E4}"/>
              </a:ext>
            </a:extLst>
          </p:cNvPr>
          <p:cNvSpPr txBox="1">
            <a:spLocks/>
          </p:cNvSpPr>
          <p:nvPr/>
        </p:nvSpPr>
        <p:spPr>
          <a:xfrm>
            <a:off x="164794" y="399402"/>
            <a:ext cx="3236329" cy="1187532"/>
          </a:xfrm>
          <a:prstGeom prst="rect">
            <a:avLst/>
          </a:prstGeom>
          <a:ln w="53975">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dirty="0">
                <a:solidFill>
                  <a:schemeClr val="tx1">
                    <a:lumMod val="50000"/>
                    <a:lumOff val="50000"/>
                  </a:schemeClr>
                </a:solidFill>
                <a:latin typeface="Apple Braille" pitchFamily="2" charset="0"/>
                <a:cs typeface="Times New Roman" panose="02020603050405020304" pitchFamily="18" charset="0"/>
              </a:rPr>
              <a:t>Candidates</a:t>
            </a:r>
          </a:p>
        </p:txBody>
      </p:sp>
      <p:pic>
        <p:nvPicPr>
          <p:cNvPr id="4" name="Picture 3" descr="A diagram of a number of objects&#10;&#10;Description automatically generated">
            <a:extLst>
              <a:ext uri="{FF2B5EF4-FFF2-40B4-BE49-F238E27FC236}">
                <a16:creationId xmlns:a16="http://schemas.microsoft.com/office/drawing/2014/main" id="{833C3DD4-74B7-8A49-13EA-66BDBBCFACB2}"/>
              </a:ext>
            </a:extLst>
          </p:cNvPr>
          <p:cNvPicPr>
            <a:picLocks noChangeAspect="1"/>
          </p:cNvPicPr>
          <p:nvPr/>
        </p:nvPicPr>
        <p:blipFill>
          <a:blip r:embed="rId3"/>
          <a:stretch>
            <a:fillRect/>
          </a:stretch>
        </p:blipFill>
        <p:spPr>
          <a:xfrm>
            <a:off x="385880" y="2379055"/>
            <a:ext cx="5229409" cy="4268479"/>
          </a:xfrm>
          <a:prstGeom prst="rect">
            <a:avLst/>
          </a:prstGeom>
        </p:spPr>
      </p:pic>
      <p:sp>
        <p:nvSpPr>
          <p:cNvPr id="6" name="Frame 5">
            <a:extLst>
              <a:ext uri="{FF2B5EF4-FFF2-40B4-BE49-F238E27FC236}">
                <a16:creationId xmlns:a16="http://schemas.microsoft.com/office/drawing/2014/main" id="{FA3F1775-DB15-5B4F-EA03-9F18310DA462}"/>
              </a:ext>
            </a:extLst>
          </p:cNvPr>
          <p:cNvSpPr/>
          <p:nvPr/>
        </p:nvSpPr>
        <p:spPr>
          <a:xfrm>
            <a:off x="3505738" y="4290098"/>
            <a:ext cx="2109551" cy="971550"/>
          </a:xfrm>
          <a:prstGeom prst="frame">
            <a:avLst>
              <a:gd name="adj1" fmla="val 6171"/>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rame 6">
            <a:extLst>
              <a:ext uri="{FF2B5EF4-FFF2-40B4-BE49-F238E27FC236}">
                <a16:creationId xmlns:a16="http://schemas.microsoft.com/office/drawing/2014/main" id="{9219C9C0-3B42-7FE4-2A68-1890C2F0C94E}"/>
              </a:ext>
            </a:extLst>
          </p:cNvPr>
          <p:cNvSpPr/>
          <p:nvPr/>
        </p:nvSpPr>
        <p:spPr>
          <a:xfrm>
            <a:off x="418981" y="4156748"/>
            <a:ext cx="2109551" cy="971550"/>
          </a:xfrm>
          <a:prstGeom prst="frame">
            <a:avLst>
              <a:gd name="adj1" fmla="val 6171"/>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A80023AC-AED5-52C5-707D-B7236983C7BF}"/>
              </a:ext>
            </a:extLst>
          </p:cNvPr>
          <p:cNvSpPr txBox="1"/>
          <p:nvPr/>
        </p:nvSpPr>
        <p:spPr>
          <a:xfrm>
            <a:off x="385880" y="3262744"/>
            <a:ext cx="1840589" cy="369332"/>
          </a:xfrm>
          <a:prstGeom prst="rect">
            <a:avLst/>
          </a:prstGeom>
          <a:noFill/>
        </p:spPr>
        <p:txBody>
          <a:bodyPr wrap="square" rtlCol="0">
            <a:spAutoFit/>
          </a:bodyPr>
          <a:lstStyle/>
          <a:p>
            <a:r>
              <a:rPr lang="en-US" dirty="0">
                <a:solidFill>
                  <a:schemeClr val="tx1">
                    <a:lumMod val="50000"/>
                    <a:lumOff val="50000"/>
                  </a:schemeClr>
                </a:solidFill>
              </a:rPr>
              <a:t>CP009467 - GGCC</a:t>
            </a:r>
          </a:p>
        </p:txBody>
      </p:sp>
      <p:pic>
        <p:nvPicPr>
          <p:cNvPr id="12" name="Picture 11" descr="A diagram of a circle with numbers and a circle with a circle&#10;&#10;Description automatically generated">
            <a:extLst>
              <a:ext uri="{FF2B5EF4-FFF2-40B4-BE49-F238E27FC236}">
                <a16:creationId xmlns:a16="http://schemas.microsoft.com/office/drawing/2014/main" id="{62B61C70-9218-3A88-9B26-D784B30FD461}"/>
              </a:ext>
            </a:extLst>
          </p:cNvPr>
          <p:cNvPicPr>
            <a:picLocks noChangeAspect="1"/>
          </p:cNvPicPr>
          <p:nvPr/>
        </p:nvPicPr>
        <p:blipFill>
          <a:blip r:embed="rId4"/>
          <a:stretch>
            <a:fillRect/>
          </a:stretch>
        </p:blipFill>
        <p:spPr>
          <a:xfrm>
            <a:off x="6053439" y="3262703"/>
            <a:ext cx="5591642" cy="3188425"/>
          </a:xfrm>
          <a:prstGeom prst="rect">
            <a:avLst/>
          </a:prstGeom>
        </p:spPr>
      </p:pic>
      <p:sp>
        <p:nvSpPr>
          <p:cNvPr id="13" name="Frame 12">
            <a:extLst>
              <a:ext uri="{FF2B5EF4-FFF2-40B4-BE49-F238E27FC236}">
                <a16:creationId xmlns:a16="http://schemas.microsoft.com/office/drawing/2014/main" id="{8C0A24ED-7E4F-CA32-32CA-CAD7A5DBA5E3}"/>
              </a:ext>
            </a:extLst>
          </p:cNvPr>
          <p:cNvSpPr/>
          <p:nvPr/>
        </p:nvSpPr>
        <p:spPr>
          <a:xfrm>
            <a:off x="9139122" y="5715000"/>
            <a:ext cx="1556587" cy="736128"/>
          </a:xfrm>
          <a:prstGeom prst="frame">
            <a:avLst>
              <a:gd name="adj1" fmla="val 6171"/>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Frame 14">
            <a:extLst>
              <a:ext uri="{FF2B5EF4-FFF2-40B4-BE49-F238E27FC236}">
                <a16:creationId xmlns:a16="http://schemas.microsoft.com/office/drawing/2014/main" id="{B864FB53-84A0-3C66-BFC9-1D0C95280FB2}"/>
              </a:ext>
            </a:extLst>
          </p:cNvPr>
          <p:cNvSpPr/>
          <p:nvPr/>
        </p:nvSpPr>
        <p:spPr>
          <a:xfrm>
            <a:off x="9577272" y="3197757"/>
            <a:ext cx="1747838" cy="860730"/>
          </a:xfrm>
          <a:prstGeom prst="frame">
            <a:avLst>
              <a:gd name="adj1" fmla="val 6171"/>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extBox 15">
            <a:extLst>
              <a:ext uri="{FF2B5EF4-FFF2-40B4-BE49-F238E27FC236}">
                <a16:creationId xmlns:a16="http://schemas.microsoft.com/office/drawing/2014/main" id="{D852B1FA-5D8D-1613-BDB2-570E333A9672}"/>
              </a:ext>
            </a:extLst>
          </p:cNvPr>
          <p:cNvSpPr txBox="1"/>
          <p:nvPr/>
        </p:nvSpPr>
        <p:spPr>
          <a:xfrm>
            <a:off x="7370306" y="3346834"/>
            <a:ext cx="2032130" cy="369332"/>
          </a:xfrm>
          <a:prstGeom prst="rect">
            <a:avLst/>
          </a:prstGeom>
          <a:noFill/>
        </p:spPr>
        <p:txBody>
          <a:bodyPr wrap="square" rtlCol="0">
            <a:spAutoFit/>
          </a:bodyPr>
          <a:lstStyle/>
          <a:p>
            <a:r>
              <a:rPr lang="en-US" dirty="0">
                <a:solidFill>
                  <a:schemeClr val="tx1">
                    <a:lumMod val="50000"/>
                    <a:lumOff val="50000"/>
                  </a:schemeClr>
                </a:solidFill>
              </a:rPr>
              <a:t>C113524 - GGATG</a:t>
            </a:r>
          </a:p>
        </p:txBody>
      </p:sp>
      <p:pic>
        <p:nvPicPr>
          <p:cNvPr id="18" name="Picture 17" descr="A diagram of a number of numbers and a circle&#10;&#10;Description automatically generated">
            <a:extLst>
              <a:ext uri="{FF2B5EF4-FFF2-40B4-BE49-F238E27FC236}">
                <a16:creationId xmlns:a16="http://schemas.microsoft.com/office/drawing/2014/main" id="{45931209-9314-7225-50BF-F75754B503B5}"/>
              </a:ext>
            </a:extLst>
          </p:cNvPr>
          <p:cNvPicPr>
            <a:picLocks noChangeAspect="1"/>
          </p:cNvPicPr>
          <p:nvPr/>
        </p:nvPicPr>
        <p:blipFill>
          <a:blip r:embed="rId5"/>
          <a:stretch>
            <a:fillRect/>
          </a:stretch>
        </p:blipFill>
        <p:spPr>
          <a:xfrm>
            <a:off x="3521123" y="-6958"/>
            <a:ext cx="3891383" cy="3867162"/>
          </a:xfrm>
          <a:prstGeom prst="rect">
            <a:avLst/>
          </a:prstGeom>
        </p:spPr>
      </p:pic>
      <p:sp>
        <p:nvSpPr>
          <p:cNvPr id="19" name="TextBox 18">
            <a:extLst>
              <a:ext uri="{FF2B5EF4-FFF2-40B4-BE49-F238E27FC236}">
                <a16:creationId xmlns:a16="http://schemas.microsoft.com/office/drawing/2014/main" id="{E86BA805-5B3C-2B00-C0C4-2BFED6C1A4BA}"/>
              </a:ext>
            </a:extLst>
          </p:cNvPr>
          <p:cNvSpPr txBox="1"/>
          <p:nvPr/>
        </p:nvSpPr>
        <p:spPr>
          <a:xfrm>
            <a:off x="7106991" y="199697"/>
            <a:ext cx="2771300" cy="369332"/>
          </a:xfrm>
          <a:prstGeom prst="rect">
            <a:avLst/>
          </a:prstGeom>
          <a:noFill/>
        </p:spPr>
        <p:txBody>
          <a:bodyPr wrap="square" rtlCol="0">
            <a:spAutoFit/>
          </a:bodyPr>
          <a:lstStyle/>
          <a:p>
            <a:r>
              <a:rPr lang="en-US" dirty="0">
                <a:solidFill>
                  <a:schemeClr val="tx1">
                    <a:lumMod val="50000"/>
                    <a:lumOff val="50000"/>
                  </a:schemeClr>
                </a:solidFill>
              </a:rPr>
              <a:t>NEBC19608 - GGCGCC</a:t>
            </a:r>
          </a:p>
        </p:txBody>
      </p:sp>
      <p:sp>
        <p:nvSpPr>
          <p:cNvPr id="20" name="Frame 19">
            <a:extLst>
              <a:ext uri="{FF2B5EF4-FFF2-40B4-BE49-F238E27FC236}">
                <a16:creationId xmlns:a16="http://schemas.microsoft.com/office/drawing/2014/main" id="{2631FC2F-E407-9F1B-5B90-869149A590FF}"/>
              </a:ext>
            </a:extLst>
          </p:cNvPr>
          <p:cNvSpPr/>
          <p:nvPr/>
        </p:nvSpPr>
        <p:spPr>
          <a:xfrm>
            <a:off x="3645425" y="663655"/>
            <a:ext cx="992504" cy="659027"/>
          </a:xfrm>
          <a:prstGeom prst="frame">
            <a:avLst>
              <a:gd name="adj1" fmla="val 6171"/>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2" name="Straight Connector 21">
            <a:extLst>
              <a:ext uri="{FF2B5EF4-FFF2-40B4-BE49-F238E27FC236}">
                <a16:creationId xmlns:a16="http://schemas.microsoft.com/office/drawing/2014/main" id="{33EF9A48-4AFB-9AA4-5702-728B3069B8BD}"/>
              </a:ext>
            </a:extLst>
          </p:cNvPr>
          <p:cNvCxnSpPr/>
          <p:nvPr/>
        </p:nvCxnSpPr>
        <p:spPr>
          <a:xfrm>
            <a:off x="4972050" y="1299310"/>
            <a:ext cx="228600" cy="248448"/>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Picture 2" descr="A close-up of a logo&#10;&#10;Description automatically generated">
            <a:extLst>
              <a:ext uri="{FF2B5EF4-FFF2-40B4-BE49-F238E27FC236}">
                <a16:creationId xmlns:a16="http://schemas.microsoft.com/office/drawing/2014/main" id="{60F98960-F3B9-D28A-2E1D-C6EE544FC260}"/>
              </a:ext>
            </a:extLst>
          </p:cNvPr>
          <p:cNvPicPr>
            <a:picLocks noChangeAspect="1"/>
          </p:cNvPicPr>
          <p:nvPr/>
        </p:nvPicPr>
        <p:blipFill>
          <a:blip r:embed="rId6">
            <a:alphaModFix amt="30000"/>
            <a:extLst>
              <a:ext uri="{28A0092B-C50C-407E-A947-70E740481C1C}">
                <a14:useLocalDpi xmlns:a14="http://schemas.microsoft.com/office/drawing/2010/main" val="0"/>
              </a:ext>
            </a:extLst>
          </a:blip>
          <a:stretch>
            <a:fillRect/>
          </a:stretch>
        </p:blipFill>
        <p:spPr>
          <a:xfrm>
            <a:off x="10814236" y="6231526"/>
            <a:ext cx="1098651" cy="470415"/>
          </a:xfrm>
          <a:prstGeom prst="rect">
            <a:avLst/>
          </a:prstGeom>
        </p:spPr>
      </p:pic>
    </p:spTree>
    <p:extLst>
      <p:ext uri="{BB962C8B-B14F-4D97-AF65-F5344CB8AC3E}">
        <p14:creationId xmlns:p14="http://schemas.microsoft.com/office/powerpoint/2010/main" val="23545985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procedure&#10;&#10;Description automatically generated">
            <a:extLst>
              <a:ext uri="{FF2B5EF4-FFF2-40B4-BE49-F238E27FC236}">
                <a16:creationId xmlns:a16="http://schemas.microsoft.com/office/drawing/2014/main" id="{17FA0A3B-2876-DA8E-DFD4-B25F7E52DFF3}"/>
              </a:ext>
            </a:extLst>
          </p:cNvPr>
          <p:cNvPicPr>
            <a:picLocks noChangeAspect="1"/>
          </p:cNvPicPr>
          <p:nvPr/>
        </p:nvPicPr>
        <p:blipFill>
          <a:blip r:embed="rId3"/>
          <a:stretch>
            <a:fillRect/>
          </a:stretch>
        </p:blipFill>
        <p:spPr>
          <a:xfrm>
            <a:off x="7078248" y="35739"/>
            <a:ext cx="4378401" cy="6786522"/>
          </a:xfrm>
          <a:prstGeom prst="rect">
            <a:avLst/>
          </a:prstGeom>
        </p:spPr>
      </p:pic>
      <p:sp>
        <p:nvSpPr>
          <p:cNvPr id="2" name="Title 1">
            <a:extLst>
              <a:ext uri="{FF2B5EF4-FFF2-40B4-BE49-F238E27FC236}">
                <a16:creationId xmlns:a16="http://schemas.microsoft.com/office/drawing/2014/main" id="{DB30BD62-5576-E8AD-2C04-E9C1061976E4}"/>
              </a:ext>
            </a:extLst>
          </p:cNvPr>
          <p:cNvSpPr txBox="1">
            <a:spLocks/>
          </p:cNvSpPr>
          <p:nvPr/>
        </p:nvSpPr>
        <p:spPr>
          <a:xfrm>
            <a:off x="0" y="2686050"/>
            <a:ext cx="6795003" cy="1187532"/>
          </a:xfrm>
          <a:prstGeom prst="rect">
            <a:avLst/>
          </a:prstGeom>
          <a:ln w="53975">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500" dirty="0">
                <a:solidFill>
                  <a:schemeClr val="tx1">
                    <a:lumMod val="50000"/>
                    <a:lumOff val="50000"/>
                  </a:schemeClr>
                </a:solidFill>
                <a:latin typeface="Apple Braille" pitchFamily="2" charset="0"/>
                <a:cs typeface="Times New Roman" panose="02020603050405020304" pitchFamily="18" charset="0"/>
              </a:rPr>
              <a:t>Experimental Workflow</a:t>
            </a:r>
          </a:p>
          <a:p>
            <a:pPr algn="ctr"/>
            <a:r>
              <a:rPr lang="en-US" sz="2000" dirty="0">
                <a:solidFill>
                  <a:schemeClr val="tx1">
                    <a:lumMod val="50000"/>
                    <a:lumOff val="50000"/>
                  </a:schemeClr>
                </a:solidFill>
                <a:latin typeface="Apple Braille" pitchFamily="2" charset="0"/>
                <a:cs typeface="Times New Roman" panose="02020603050405020304" pitchFamily="18" charset="0"/>
              </a:rPr>
              <a:t>(Thank you Alexey)</a:t>
            </a:r>
          </a:p>
        </p:txBody>
      </p:sp>
      <p:cxnSp>
        <p:nvCxnSpPr>
          <p:cNvPr id="7" name="Straight Connector 6">
            <a:extLst>
              <a:ext uri="{FF2B5EF4-FFF2-40B4-BE49-F238E27FC236}">
                <a16:creationId xmlns:a16="http://schemas.microsoft.com/office/drawing/2014/main" id="{B1A63A51-626A-21D4-AD94-1015D3C57D44}"/>
              </a:ext>
            </a:extLst>
          </p:cNvPr>
          <p:cNvCxnSpPr>
            <a:cxnSpLocks/>
          </p:cNvCxnSpPr>
          <p:nvPr/>
        </p:nvCxnSpPr>
        <p:spPr>
          <a:xfrm>
            <a:off x="937647" y="3873582"/>
            <a:ext cx="4761528"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73DA8CB3-9B7C-A2E4-789C-A4DE035BF123}"/>
              </a:ext>
            </a:extLst>
          </p:cNvPr>
          <p:cNvCxnSpPr>
            <a:cxnSpLocks/>
          </p:cNvCxnSpPr>
          <p:nvPr/>
        </p:nvCxnSpPr>
        <p:spPr>
          <a:xfrm>
            <a:off x="937647" y="2686050"/>
            <a:ext cx="4761528" cy="0"/>
          </a:xfrm>
          <a:prstGeom prst="line">
            <a:avLst/>
          </a:prstGeom>
          <a:ln w="28575"/>
        </p:spPr>
        <p:style>
          <a:lnRef idx="1">
            <a:schemeClr val="accent2"/>
          </a:lnRef>
          <a:fillRef idx="0">
            <a:schemeClr val="accent2"/>
          </a:fillRef>
          <a:effectRef idx="0">
            <a:schemeClr val="accent2"/>
          </a:effectRef>
          <a:fontRef idx="minor">
            <a:schemeClr val="tx1"/>
          </a:fontRef>
        </p:style>
      </p:cxnSp>
      <p:pic>
        <p:nvPicPr>
          <p:cNvPr id="9" name="Picture 8">
            <a:extLst>
              <a:ext uri="{FF2B5EF4-FFF2-40B4-BE49-F238E27FC236}">
                <a16:creationId xmlns:a16="http://schemas.microsoft.com/office/drawing/2014/main" id="{92A0FC39-1A6F-CFDC-62EA-2B959B81CF75}"/>
              </a:ext>
            </a:extLst>
          </p:cNvPr>
          <p:cNvPicPr>
            <a:picLocks noChangeAspect="1"/>
          </p:cNvPicPr>
          <p:nvPr/>
        </p:nvPicPr>
        <p:blipFill rotWithShape="1">
          <a:blip r:embed="rId4">
            <a:duotone>
              <a:prstClr val="black"/>
              <a:schemeClr val="bg1">
                <a:lumMod val="85000"/>
                <a:tint val="45000"/>
                <a:satMod val="400000"/>
              </a:schemeClr>
            </a:duotone>
            <a:alphaModFix amt="12000"/>
          </a:blip>
          <a:srcRect/>
          <a:stretch/>
        </p:blipFill>
        <p:spPr>
          <a:xfrm rot="1473196">
            <a:off x="-1375714" y="4222407"/>
            <a:ext cx="5430446" cy="4066399"/>
          </a:xfrm>
          <a:prstGeom prst="rect">
            <a:avLst/>
          </a:prstGeom>
        </p:spPr>
      </p:pic>
      <p:pic>
        <p:nvPicPr>
          <p:cNvPr id="5" name="Picture 4" descr="A close-up of a logo&#10;&#10;Description automatically generated">
            <a:extLst>
              <a:ext uri="{FF2B5EF4-FFF2-40B4-BE49-F238E27FC236}">
                <a16:creationId xmlns:a16="http://schemas.microsoft.com/office/drawing/2014/main" id="{CF779523-7E43-26AF-2976-56A96DAA23D1}"/>
              </a:ext>
            </a:extLst>
          </p:cNvPr>
          <p:cNvPicPr>
            <a:picLocks noChangeAspect="1"/>
          </p:cNvPicPr>
          <p:nvPr/>
        </p:nvPicPr>
        <p:blipFill>
          <a:blip r:embed="rId5">
            <a:alphaModFix amt="30000"/>
            <a:extLst>
              <a:ext uri="{28A0092B-C50C-407E-A947-70E740481C1C}">
                <a14:useLocalDpi xmlns:a14="http://schemas.microsoft.com/office/drawing/2010/main" val="0"/>
              </a:ext>
            </a:extLst>
          </a:blip>
          <a:stretch>
            <a:fillRect/>
          </a:stretch>
        </p:blipFill>
        <p:spPr>
          <a:xfrm>
            <a:off x="10814236" y="6231526"/>
            <a:ext cx="1098651" cy="470415"/>
          </a:xfrm>
          <a:prstGeom prst="rect">
            <a:avLst/>
          </a:prstGeom>
        </p:spPr>
      </p:pic>
    </p:spTree>
    <p:extLst>
      <p:ext uri="{BB962C8B-B14F-4D97-AF65-F5344CB8AC3E}">
        <p14:creationId xmlns:p14="http://schemas.microsoft.com/office/powerpoint/2010/main" val="458031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E3AA6-B99F-1342-A417-F8511D1EEA4C}"/>
              </a:ext>
            </a:extLst>
          </p:cNvPr>
          <p:cNvSpPr>
            <a:spLocks noGrp="1"/>
          </p:cNvSpPr>
          <p:nvPr>
            <p:ph type="title"/>
          </p:nvPr>
        </p:nvSpPr>
        <p:spPr>
          <a:xfrm>
            <a:off x="277725" y="22876"/>
            <a:ext cx="11636549" cy="1229924"/>
          </a:xfrm>
        </p:spPr>
        <p:txBody>
          <a:bodyPr>
            <a:noAutofit/>
          </a:bodyPr>
          <a:lstStyle/>
          <a:p>
            <a:pPr algn="ctr"/>
            <a:r>
              <a:rPr lang="en-US" sz="4500" dirty="0">
                <a:solidFill>
                  <a:schemeClr val="tx1">
                    <a:lumMod val="50000"/>
                    <a:lumOff val="50000"/>
                  </a:schemeClr>
                </a:solidFill>
                <a:latin typeface="Apple Braille" pitchFamily="2" charset="0"/>
                <a:cs typeface="Times"/>
              </a:rPr>
              <a:t>M.Vha33843I and </a:t>
            </a:r>
            <a:r>
              <a:rPr lang="en-US" sz="4500" dirty="0" err="1">
                <a:solidFill>
                  <a:schemeClr val="tx1">
                    <a:lumMod val="50000"/>
                    <a:lumOff val="50000"/>
                  </a:schemeClr>
                </a:solidFill>
                <a:latin typeface="Apple Braille" pitchFamily="2" charset="0"/>
                <a:cs typeface="Times"/>
              </a:rPr>
              <a:t>M.SfoI</a:t>
            </a:r>
            <a:r>
              <a:rPr lang="en-US" sz="4500" dirty="0">
                <a:solidFill>
                  <a:schemeClr val="tx1">
                    <a:lumMod val="50000"/>
                    <a:lumOff val="50000"/>
                  </a:schemeClr>
                </a:solidFill>
                <a:latin typeface="Apple Braille" pitchFamily="2" charset="0"/>
                <a:cs typeface="Times"/>
              </a:rPr>
              <a:t> are Functional</a:t>
            </a:r>
          </a:p>
        </p:txBody>
      </p:sp>
      <p:pic>
        <p:nvPicPr>
          <p:cNvPr id="9" name="Picture 8" descr="A close-up of a dna test&#10;&#10;Description automatically generated">
            <a:extLst>
              <a:ext uri="{FF2B5EF4-FFF2-40B4-BE49-F238E27FC236}">
                <a16:creationId xmlns:a16="http://schemas.microsoft.com/office/drawing/2014/main" id="{506E1B0D-AB40-AB4E-FD3D-FCEA49C7BA69}"/>
              </a:ext>
            </a:extLst>
          </p:cNvPr>
          <p:cNvPicPr>
            <a:picLocks noChangeAspect="1"/>
          </p:cNvPicPr>
          <p:nvPr/>
        </p:nvPicPr>
        <p:blipFill>
          <a:blip r:embed="rId3"/>
          <a:stretch>
            <a:fillRect/>
          </a:stretch>
        </p:blipFill>
        <p:spPr>
          <a:xfrm>
            <a:off x="7241479" y="1766997"/>
            <a:ext cx="2729244" cy="3873603"/>
          </a:xfrm>
          <a:prstGeom prst="rect">
            <a:avLst/>
          </a:prstGeom>
        </p:spPr>
      </p:pic>
      <p:pic>
        <p:nvPicPr>
          <p:cNvPr id="7" name="Picture 6" descr="A black and white photo of a row of lines&#10;&#10;Description automatically generated">
            <a:extLst>
              <a:ext uri="{FF2B5EF4-FFF2-40B4-BE49-F238E27FC236}">
                <a16:creationId xmlns:a16="http://schemas.microsoft.com/office/drawing/2014/main" id="{66047005-79B9-8AA8-8EB8-6DC6369E1CD5}"/>
              </a:ext>
            </a:extLst>
          </p:cNvPr>
          <p:cNvPicPr>
            <a:picLocks noChangeAspect="1"/>
          </p:cNvPicPr>
          <p:nvPr/>
        </p:nvPicPr>
        <p:blipFill>
          <a:blip r:embed="rId4"/>
          <a:stretch>
            <a:fillRect/>
          </a:stretch>
        </p:blipFill>
        <p:spPr>
          <a:xfrm>
            <a:off x="1928546" y="2470739"/>
            <a:ext cx="5126056" cy="3167087"/>
          </a:xfrm>
          <a:prstGeom prst="rect">
            <a:avLst/>
          </a:prstGeom>
        </p:spPr>
      </p:pic>
      <p:sp>
        <p:nvSpPr>
          <p:cNvPr id="22" name="TextBox 21">
            <a:extLst>
              <a:ext uri="{FF2B5EF4-FFF2-40B4-BE49-F238E27FC236}">
                <a16:creationId xmlns:a16="http://schemas.microsoft.com/office/drawing/2014/main" id="{CFBD8FB3-F975-8C21-3A1D-A43531C3FA57}"/>
              </a:ext>
            </a:extLst>
          </p:cNvPr>
          <p:cNvSpPr txBox="1"/>
          <p:nvPr/>
        </p:nvSpPr>
        <p:spPr>
          <a:xfrm>
            <a:off x="3388881" y="2151914"/>
            <a:ext cx="1253869" cy="276999"/>
          </a:xfrm>
          <a:prstGeom prst="rect">
            <a:avLst/>
          </a:prstGeom>
          <a:noFill/>
        </p:spPr>
        <p:txBody>
          <a:bodyPr wrap="none" rtlCol="0">
            <a:spAutoFit/>
          </a:bodyPr>
          <a:lstStyle/>
          <a:p>
            <a:r>
              <a:rPr lang="en-US" sz="1200" dirty="0">
                <a:solidFill>
                  <a:schemeClr val="tx1">
                    <a:lumMod val="50000"/>
                    <a:lumOff val="50000"/>
                  </a:schemeClr>
                </a:solidFill>
                <a:latin typeface="Apple Braille" pitchFamily="2" charset="0"/>
                <a:cs typeface="Times New Roman" panose="02020603050405020304" pitchFamily="18" charset="0"/>
              </a:rPr>
              <a:t>1                 2</a:t>
            </a:r>
          </a:p>
        </p:txBody>
      </p:sp>
      <p:sp>
        <p:nvSpPr>
          <p:cNvPr id="23" name="TextBox 22">
            <a:extLst>
              <a:ext uri="{FF2B5EF4-FFF2-40B4-BE49-F238E27FC236}">
                <a16:creationId xmlns:a16="http://schemas.microsoft.com/office/drawing/2014/main" id="{0A80AFEB-8FBC-453B-F1C1-A254792BC590}"/>
              </a:ext>
            </a:extLst>
          </p:cNvPr>
          <p:cNvSpPr txBox="1"/>
          <p:nvPr/>
        </p:nvSpPr>
        <p:spPr>
          <a:xfrm>
            <a:off x="5374089" y="2142950"/>
            <a:ext cx="1306768" cy="276999"/>
          </a:xfrm>
          <a:prstGeom prst="rect">
            <a:avLst/>
          </a:prstGeom>
          <a:noFill/>
        </p:spPr>
        <p:txBody>
          <a:bodyPr wrap="none" rtlCol="0">
            <a:spAutoFit/>
          </a:bodyPr>
          <a:lstStyle/>
          <a:p>
            <a:r>
              <a:rPr lang="en-US" sz="1200" dirty="0">
                <a:solidFill>
                  <a:schemeClr val="tx1">
                    <a:lumMod val="50000"/>
                    <a:lumOff val="50000"/>
                  </a:schemeClr>
                </a:solidFill>
                <a:latin typeface="Apple Braille" pitchFamily="2" charset="0"/>
                <a:cs typeface="Times New Roman" panose="02020603050405020304" pitchFamily="18" charset="0"/>
              </a:rPr>
              <a:t>1                  2</a:t>
            </a:r>
          </a:p>
        </p:txBody>
      </p:sp>
      <p:sp>
        <p:nvSpPr>
          <p:cNvPr id="24" name="TextBox 23">
            <a:extLst>
              <a:ext uri="{FF2B5EF4-FFF2-40B4-BE49-F238E27FC236}">
                <a16:creationId xmlns:a16="http://schemas.microsoft.com/office/drawing/2014/main" id="{1E008C72-B5F7-61CB-45F1-69F359FD9C81}"/>
              </a:ext>
            </a:extLst>
          </p:cNvPr>
          <p:cNvSpPr txBox="1"/>
          <p:nvPr/>
        </p:nvSpPr>
        <p:spPr>
          <a:xfrm>
            <a:off x="2378480" y="2168345"/>
            <a:ext cx="309700" cy="276999"/>
          </a:xfrm>
          <a:prstGeom prst="rect">
            <a:avLst/>
          </a:prstGeom>
          <a:noFill/>
        </p:spPr>
        <p:txBody>
          <a:bodyPr wrap="none" rtlCol="0">
            <a:spAutoFit/>
          </a:bodyPr>
          <a:lstStyle/>
          <a:p>
            <a:r>
              <a:rPr lang="en-US" sz="1200" dirty="0">
                <a:solidFill>
                  <a:schemeClr val="tx1">
                    <a:lumMod val="50000"/>
                    <a:lumOff val="50000"/>
                  </a:schemeClr>
                </a:solidFill>
                <a:latin typeface="Apple Braille" pitchFamily="2" charset="0"/>
                <a:cs typeface="Times New Roman" panose="02020603050405020304" pitchFamily="18" charset="0"/>
              </a:rPr>
              <a:t>M</a:t>
            </a:r>
          </a:p>
        </p:txBody>
      </p:sp>
      <p:sp>
        <p:nvSpPr>
          <p:cNvPr id="25" name="TextBox 24">
            <a:extLst>
              <a:ext uri="{FF2B5EF4-FFF2-40B4-BE49-F238E27FC236}">
                <a16:creationId xmlns:a16="http://schemas.microsoft.com/office/drawing/2014/main" id="{C7639D87-CA4B-9FF9-B057-50562EE4F87A}"/>
              </a:ext>
            </a:extLst>
          </p:cNvPr>
          <p:cNvSpPr txBox="1"/>
          <p:nvPr/>
        </p:nvSpPr>
        <p:spPr>
          <a:xfrm>
            <a:off x="3174231" y="1739107"/>
            <a:ext cx="1664238" cy="400110"/>
          </a:xfrm>
          <a:prstGeom prst="rect">
            <a:avLst/>
          </a:prstGeom>
          <a:noFill/>
        </p:spPr>
        <p:txBody>
          <a:bodyPr wrap="none" rtlCol="0">
            <a:spAutoFit/>
          </a:bodyPr>
          <a:lstStyle/>
          <a:p>
            <a:r>
              <a:rPr lang="en-US" sz="2000" dirty="0">
                <a:solidFill>
                  <a:schemeClr val="tx1">
                    <a:lumMod val="50000"/>
                    <a:lumOff val="50000"/>
                  </a:schemeClr>
                </a:solidFill>
                <a:latin typeface="Apple Braille" pitchFamily="2" charset="0"/>
                <a:cs typeface="Times New Roman" panose="02020603050405020304" pitchFamily="18" charset="0"/>
              </a:rPr>
              <a:t>M.Vha33843I</a:t>
            </a:r>
          </a:p>
        </p:txBody>
      </p:sp>
      <p:sp>
        <p:nvSpPr>
          <p:cNvPr id="26" name="TextBox 25">
            <a:extLst>
              <a:ext uri="{FF2B5EF4-FFF2-40B4-BE49-F238E27FC236}">
                <a16:creationId xmlns:a16="http://schemas.microsoft.com/office/drawing/2014/main" id="{48D3D337-260E-A8E8-C04B-D3C671490B7B}"/>
              </a:ext>
            </a:extLst>
          </p:cNvPr>
          <p:cNvSpPr txBox="1"/>
          <p:nvPr/>
        </p:nvSpPr>
        <p:spPr>
          <a:xfrm>
            <a:off x="5569808" y="1735651"/>
            <a:ext cx="866006" cy="400110"/>
          </a:xfrm>
          <a:prstGeom prst="rect">
            <a:avLst/>
          </a:prstGeom>
          <a:noFill/>
        </p:spPr>
        <p:txBody>
          <a:bodyPr wrap="none" rtlCol="0">
            <a:spAutoFit/>
          </a:bodyPr>
          <a:lstStyle/>
          <a:p>
            <a:r>
              <a:rPr lang="en-US" sz="2000" dirty="0" err="1">
                <a:solidFill>
                  <a:schemeClr val="tx1">
                    <a:lumMod val="50000"/>
                    <a:lumOff val="50000"/>
                  </a:schemeClr>
                </a:solidFill>
                <a:latin typeface="Apple Braille" pitchFamily="2" charset="0"/>
                <a:cs typeface="Times New Roman" panose="02020603050405020304" pitchFamily="18" charset="0"/>
              </a:rPr>
              <a:t>M.SfoI</a:t>
            </a:r>
            <a:endParaRPr lang="en-US" sz="2000" dirty="0">
              <a:solidFill>
                <a:schemeClr val="tx1">
                  <a:lumMod val="50000"/>
                  <a:lumOff val="50000"/>
                </a:schemeClr>
              </a:solidFill>
              <a:latin typeface="Apple Braille" pitchFamily="2" charset="0"/>
              <a:cs typeface="Times New Roman" panose="02020603050405020304" pitchFamily="18" charset="0"/>
            </a:endParaRPr>
          </a:p>
        </p:txBody>
      </p:sp>
      <p:sp>
        <p:nvSpPr>
          <p:cNvPr id="27" name="TextBox 26">
            <a:extLst>
              <a:ext uri="{FF2B5EF4-FFF2-40B4-BE49-F238E27FC236}">
                <a16:creationId xmlns:a16="http://schemas.microsoft.com/office/drawing/2014/main" id="{71646E0D-B7FA-20AC-D98C-AB0D0BCA6225}"/>
              </a:ext>
            </a:extLst>
          </p:cNvPr>
          <p:cNvSpPr txBox="1"/>
          <p:nvPr/>
        </p:nvSpPr>
        <p:spPr>
          <a:xfrm>
            <a:off x="1928546" y="1260995"/>
            <a:ext cx="2996333" cy="400110"/>
          </a:xfrm>
          <a:prstGeom prst="rect">
            <a:avLst/>
          </a:prstGeom>
          <a:noFill/>
        </p:spPr>
        <p:txBody>
          <a:bodyPr wrap="none" rtlCol="0">
            <a:spAutoFit/>
          </a:bodyPr>
          <a:lstStyle/>
          <a:p>
            <a:r>
              <a:rPr lang="en-US" sz="2000" dirty="0">
                <a:solidFill>
                  <a:schemeClr val="tx1">
                    <a:lumMod val="50000"/>
                    <a:lumOff val="50000"/>
                  </a:schemeClr>
                </a:solidFill>
                <a:latin typeface="Apple Braille" pitchFamily="2" charset="0"/>
                <a:cs typeface="Times New Roman" panose="02020603050405020304" pitchFamily="18" charset="0"/>
              </a:rPr>
              <a:t>Digestion with </a:t>
            </a:r>
            <a:r>
              <a:rPr lang="en-US" sz="2000" dirty="0" err="1">
                <a:solidFill>
                  <a:schemeClr val="tx1">
                    <a:lumMod val="50000"/>
                    <a:lumOff val="50000"/>
                  </a:schemeClr>
                </a:solidFill>
                <a:latin typeface="Apple Braille" pitchFamily="2" charset="0"/>
                <a:cs typeface="Times New Roman" panose="02020603050405020304" pitchFamily="18" charset="0"/>
              </a:rPr>
              <a:t>NarI-NdeI</a:t>
            </a:r>
            <a:endParaRPr lang="en-US" sz="2000" dirty="0">
              <a:solidFill>
                <a:schemeClr val="tx1">
                  <a:lumMod val="50000"/>
                  <a:lumOff val="50000"/>
                </a:schemeClr>
              </a:solidFill>
              <a:latin typeface="Apple Braille" pitchFamily="2" charset="0"/>
              <a:cs typeface="Times New Roman" panose="02020603050405020304" pitchFamily="18" charset="0"/>
            </a:endParaRPr>
          </a:p>
        </p:txBody>
      </p:sp>
      <p:pic>
        <p:nvPicPr>
          <p:cNvPr id="31" name="Picture 30" descr="A black background with white lines&#10;&#10;Description automatically generated">
            <a:extLst>
              <a:ext uri="{FF2B5EF4-FFF2-40B4-BE49-F238E27FC236}">
                <a16:creationId xmlns:a16="http://schemas.microsoft.com/office/drawing/2014/main" id="{49E64B8D-9882-43B2-51B4-478116FFEB3F}"/>
              </a:ext>
            </a:extLst>
          </p:cNvPr>
          <p:cNvPicPr>
            <a:picLocks noChangeAspect="1"/>
          </p:cNvPicPr>
          <p:nvPr/>
        </p:nvPicPr>
        <p:blipFill>
          <a:blip r:embed="rId5"/>
          <a:stretch>
            <a:fillRect/>
          </a:stretch>
        </p:blipFill>
        <p:spPr>
          <a:xfrm>
            <a:off x="195107" y="2480744"/>
            <a:ext cx="1674553" cy="3167088"/>
          </a:xfrm>
          <a:prstGeom prst="rect">
            <a:avLst/>
          </a:prstGeom>
        </p:spPr>
      </p:pic>
      <p:sp>
        <p:nvSpPr>
          <p:cNvPr id="35" name="TextBox 34">
            <a:extLst>
              <a:ext uri="{FF2B5EF4-FFF2-40B4-BE49-F238E27FC236}">
                <a16:creationId xmlns:a16="http://schemas.microsoft.com/office/drawing/2014/main" id="{CAD92D49-9292-53D0-D291-B04BD51C49A5}"/>
              </a:ext>
            </a:extLst>
          </p:cNvPr>
          <p:cNvSpPr txBox="1"/>
          <p:nvPr/>
        </p:nvSpPr>
        <p:spPr>
          <a:xfrm>
            <a:off x="8039626" y="1061143"/>
            <a:ext cx="1664238" cy="400110"/>
          </a:xfrm>
          <a:prstGeom prst="rect">
            <a:avLst/>
          </a:prstGeom>
          <a:noFill/>
        </p:spPr>
        <p:txBody>
          <a:bodyPr wrap="none" rtlCol="0">
            <a:spAutoFit/>
          </a:bodyPr>
          <a:lstStyle/>
          <a:p>
            <a:r>
              <a:rPr lang="en-US" sz="2000" dirty="0">
                <a:solidFill>
                  <a:schemeClr val="tx1">
                    <a:lumMod val="50000"/>
                    <a:lumOff val="50000"/>
                  </a:schemeClr>
                </a:solidFill>
                <a:latin typeface="Apple Braille" pitchFamily="2" charset="0"/>
                <a:cs typeface="Times New Roman" panose="02020603050405020304" pitchFamily="18" charset="0"/>
              </a:rPr>
              <a:t>M.Vha33843I</a:t>
            </a:r>
          </a:p>
        </p:txBody>
      </p:sp>
      <p:pic>
        <p:nvPicPr>
          <p:cNvPr id="37" name="Picture 36" descr="A black background with white lines&#10;&#10;Description automatically generated">
            <a:extLst>
              <a:ext uri="{FF2B5EF4-FFF2-40B4-BE49-F238E27FC236}">
                <a16:creationId xmlns:a16="http://schemas.microsoft.com/office/drawing/2014/main" id="{12715A80-C6EB-ECF8-751B-0E82B9CC3F6C}"/>
              </a:ext>
            </a:extLst>
          </p:cNvPr>
          <p:cNvPicPr>
            <a:picLocks noChangeAspect="1"/>
          </p:cNvPicPr>
          <p:nvPr/>
        </p:nvPicPr>
        <p:blipFill>
          <a:blip r:embed="rId6"/>
          <a:stretch>
            <a:fillRect/>
          </a:stretch>
        </p:blipFill>
        <p:spPr>
          <a:xfrm>
            <a:off x="10004755" y="1766998"/>
            <a:ext cx="1992138" cy="3873602"/>
          </a:xfrm>
          <a:prstGeom prst="rect">
            <a:avLst/>
          </a:prstGeom>
        </p:spPr>
      </p:pic>
      <p:sp>
        <p:nvSpPr>
          <p:cNvPr id="38" name="TextBox 37">
            <a:extLst>
              <a:ext uri="{FF2B5EF4-FFF2-40B4-BE49-F238E27FC236}">
                <a16:creationId xmlns:a16="http://schemas.microsoft.com/office/drawing/2014/main" id="{6A19BE2B-667E-B18E-3CD7-0C591AD27957}"/>
              </a:ext>
            </a:extLst>
          </p:cNvPr>
          <p:cNvSpPr txBox="1"/>
          <p:nvPr/>
        </p:nvSpPr>
        <p:spPr>
          <a:xfrm>
            <a:off x="7537169" y="1489998"/>
            <a:ext cx="2090637" cy="276999"/>
          </a:xfrm>
          <a:prstGeom prst="rect">
            <a:avLst/>
          </a:prstGeom>
          <a:noFill/>
        </p:spPr>
        <p:txBody>
          <a:bodyPr wrap="none" rtlCol="0">
            <a:spAutoFit/>
          </a:bodyPr>
          <a:lstStyle/>
          <a:p>
            <a:r>
              <a:rPr lang="en-US" sz="1200" dirty="0">
                <a:solidFill>
                  <a:schemeClr val="tx1">
                    <a:lumMod val="50000"/>
                    <a:lumOff val="50000"/>
                  </a:schemeClr>
                </a:solidFill>
                <a:latin typeface="Apple Braille" pitchFamily="2" charset="0"/>
                <a:cs typeface="Times New Roman" panose="02020603050405020304" pitchFamily="18" charset="0"/>
              </a:rPr>
              <a:t>M           W/O         </a:t>
            </a:r>
            <a:r>
              <a:rPr lang="en-US" sz="1200" dirty="0" err="1">
                <a:solidFill>
                  <a:schemeClr val="tx1">
                    <a:lumMod val="50000"/>
                    <a:lumOff val="50000"/>
                  </a:schemeClr>
                </a:solidFill>
                <a:latin typeface="Apple Braille" pitchFamily="2" charset="0"/>
                <a:cs typeface="Times New Roman" panose="02020603050405020304" pitchFamily="18" charset="0"/>
              </a:rPr>
              <a:t>HaeIII</a:t>
            </a:r>
            <a:endParaRPr lang="en-US" sz="1200" dirty="0">
              <a:solidFill>
                <a:schemeClr val="tx1">
                  <a:lumMod val="50000"/>
                  <a:lumOff val="50000"/>
                </a:schemeClr>
              </a:solidFill>
              <a:latin typeface="Apple Braille" pitchFamily="2" charset="0"/>
              <a:cs typeface="Times New Roman" panose="02020603050405020304" pitchFamily="18" charset="0"/>
            </a:endParaRPr>
          </a:p>
        </p:txBody>
      </p:sp>
      <p:pic>
        <p:nvPicPr>
          <p:cNvPr id="30" name="Picture 29" descr="A close-up of a logo&#10;&#10;Description automatically generated">
            <a:extLst>
              <a:ext uri="{FF2B5EF4-FFF2-40B4-BE49-F238E27FC236}">
                <a16:creationId xmlns:a16="http://schemas.microsoft.com/office/drawing/2014/main" id="{9F67E426-C812-8D26-6351-898265E46223}"/>
              </a:ext>
            </a:extLst>
          </p:cNvPr>
          <p:cNvPicPr>
            <a:picLocks noChangeAspect="1"/>
          </p:cNvPicPr>
          <p:nvPr/>
        </p:nvPicPr>
        <p:blipFill>
          <a:blip r:embed="rId7">
            <a:alphaModFix amt="30000"/>
            <a:extLst>
              <a:ext uri="{28A0092B-C50C-407E-A947-70E740481C1C}">
                <a14:useLocalDpi xmlns:a14="http://schemas.microsoft.com/office/drawing/2010/main" val="0"/>
              </a:ext>
            </a:extLst>
          </a:blip>
          <a:stretch>
            <a:fillRect/>
          </a:stretch>
        </p:blipFill>
        <p:spPr>
          <a:xfrm>
            <a:off x="10814236" y="6231526"/>
            <a:ext cx="1098651" cy="470415"/>
          </a:xfrm>
          <a:prstGeom prst="rect">
            <a:avLst/>
          </a:prstGeom>
        </p:spPr>
      </p:pic>
    </p:spTree>
    <p:extLst>
      <p:ext uri="{BB962C8B-B14F-4D97-AF65-F5344CB8AC3E}">
        <p14:creationId xmlns:p14="http://schemas.microsoft.com/office/powerpoint/2010/main" val="1812186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E3AA6-B99F-1342-A417-F8511D1EEA4C}"/>
              </a:ext>
            </a:extLst>
          </p:cNvPr>
          <p:cNvSpPr>
            <a:spLocks noGrp="1"/>
          </p:cNvSpPr>
          <p:nvPr>
            <p:ph type="title"/>
          </p:nvPr>
        </p:nvSpPr>
        <p:spPr>
          <a:xfrm>
            <a:off x="772234" y="197070"/>
            <a:ext cx="10647532" cy="1229924"/>
          </a:xfrm>
        </p:spPr>
        <p:txBody>
          <a:bodyPr>
            <a:noAutofit/>
          </a:bodyPr>
          <a:lstStyle/>
          <a:p>
            <a:pPr algn="ctr"/>
            <a:r>
              <a:rPr lang="en-US" sz="5000" dirty="0">
                <a:solidFill>
                  <a:schemeClr val="tx1">
                    <a:lumMod val="50000"/>
                    <a:lumOff val="50000"/>
                  </a:schemeClr>
                </a:solidFill>
                <a:latin typeface="Apple Braille" pitchFamily="2" charset="0"/>
                <a:cs typeface="Times"/>
              </a:rPr>
              <a:t>Vha33843I is Functional</a:t>
            </a:r>
          </a:p>
        </p:txBody>
      </p:sp>
      <p:pic>
        <p:nvPicPr>
          <p:cNvPr id="10" name="Picture 9" descr="A black and white photo of a dna strand&#10;&#10;Description automatically generated">
            <a:extLst>
              <a:ext uri="{FF2B5EF4-FFF2-40B4-BE49-F238E27FC236}">
                <a16:creationId xmlns:a16="http://schemas.microsoft.com/office/drawing/2014/main" id="{A32EF9F1-06FF-C363-93B9-7099581C65B7}"/>
              </a:ext>
            </a:extLst>
          </p:cNvPr>
          <p:cNvPicPr>
            <a:picLocks noChangeAspect="1"/>
          </p:cNvPicPr>
          <p:nvPr/>
        </p:nvPicPr>
        <p:blipFill>
          <a:blip r:embed="rId3"/>
          <a:stretch>
            <a:fillRect/>
          </a:stretch>
        </p:blipFill>
        <p:spPr>
          <a:xfrm>
            <a:off x="228714" y="2600718"/>
            <a:ext cx="11734571" cy="2570721"/>
          </a:xfrm>
          <a:prstGeom prst="rect">
            <a:avLst/>
          </a:prstGeom>
        </p:spPr>
      </p:pic>
      <p:sp>
        <p:nvSpPr>
          <p:cNvPr id="11" name="Right Triangle 10">
            <a:extLst>
              <a:ext uri="{FF2B5EF4-FFF2-40B4-BE49-F238E27FC236}">
                <a16:creationId xmlns:a16="http://schemas.microsoft.com/office/drawing/2014/main" id="{FE235F0F-EB60-34D2-09F4-54A6AA069BB1}"/>
              </a:ext>
            </a:extLst>
          </p:cNvPr>
          <p:cNvSpPr/>
          <p:nvPr/>
        </p:nvSpPr>
        <p:spPr>
          <a:xfrm>
            <a:off x="1503631" y="2087170"/>
            <a:ext cx="2669754" cy="461665"/>
          </a:xfrm>
          <a:prstGeom prst="rtTriangl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50000"/>
                  <a:lumOff val="50000"/>
                </a:schemeClr>
              </a:solidFill>
              <a:latin typeface="Apple Braille" pitchFamily="2" charset="0"/>
            </a:endParaRPr>
          </a:p>
        </p:txBody>
      </p:sp>
      <p:sp>
        <p:nvSpPr>
          <p:cNvPr id="16" name="TextBox 15">
            <a:extLst>
              <a:ext uri="{FF2B5EF4-FFF2-40B4-BE49-F238E27FC236}">
                <a16:creationId xmlns:a16="http://schemas.microsoft.com/office/drawing/2014/main" id="{45538703-7252-ABF1-FA71-1639CB4FAD8B}"/>
              </a:ext>
            </a:extLst>
          </p:cNvPr>
          <p:cNvSpPr txBox="1"/>
          <p:nvPr/>
        </p:nvSpPr>
        <p:spPr>
          <a:xfrm>
            <a:off x="9626229" y="2653777"/>
            <a:ext cx="1316386" cy="307777"/>
          </a:xfrm>
          <a:prstGeom prst="rect">
            <a:avLst/>
          </a:prstGeom>
          <a:noFill/>
        </p:spPr>
        <p:txBody>
          <a:bodyPr wrap="square" rtlCol="0">
            <a:spAutoFit/>
          </a:bodyPr>
          <a:lstStyle/>
          <a:p>
            <a:r>
              <a:rPr lang="en-US" sz="1400" dirty="0" err="1">
                <a:solidFill>
                  <a:schemeClr val="bg1"/>
                </a:solidFill>
                <a:latin typeface="Apple Braille" pitchFamily="2" charset="0"/>
                <a:cs typeface="Times New Roman" panose="02020603050405020304" pitchFamily="18" charset="0"/>
              </a:rPr>
              <a:t>HaeIII</a:t>
            </a:r>
            <a:r>
              <a:rPr lang="en-US" sz="1400" dirty="0">
                <a:solidFill>
                  <a:schemeClr val="bg1"/>
                </a:solidFill>
                <a:latin typeface="Apple Braille" pitchFamily="2" charset="0"/>
                <a:cs typeface="Times New Roman" panose="02020603050405020304" pitchFamily="18" charset="0"/>
              </a:rPr>
              <a:t> (GGCC)</a:t>
            </a:r>
          </a:p>
        </p:txBody>
      </p:sp>
      <p:sp>
        <p:nvSpPr>
          <p:cNvPr id="17" name="TextBox 16">
            <a:extLst>
              <a:ext uri="{FF2B5EF4-FFF2-40B4-BE49-F238E27FC236}">
                <a16:creationId xmlns:a16="http://schemas.microsoft.com/office/drawing/2014/main" id="{96826532-A41A-4C58-4B9D-8DCF19282F40}"/>
              </a:ext>
            </a:extLst>
          </p:cNvPr>
          <p:cNvSpPr txBox="1"/>
          <p:nvPr/>
        </p:nvSpPr>
        <p:spPr>
          <a:xfrm>
            <a:off x="9525653" y="1800497"/>
            <a:ext cx="2326135" cy="400110"/>
          </a:xfrm>
          <a:prstGeom prst="rect">
            <a:avLst/>
          </a:prstGeom>
          <a:noFill/>
        </p:spPr>
        <p:txBody>
          <a:bodyPr wrap="square" rtlCol="0">
            <a:spAutoFit/>
          </a:bodyPr>
          <a:lstStyle/>
          <a:p>
            <a:r>
              <a:rPr lang="en-US" sz="2000" dirty="0">
                <a:solidFill>
                  <a:schemeClr val="tx1">
                    <a:lumMod val="50000"/>
                    <a:lumOff val="50000"/>
                  </a:schemeClr>
                </a:solidFill>
                <a:latin typeface="Apple Braille" pitchFamily="2" charset="0"/>
                <a:cs typeface="Times New Roman" panose="02020603050405020304" pitchFamily="18" charset="0"/>
              </a:rPr>
              <a:t>Control Enzyme</a:t>
            </a:r>
          </a:p>
        </p:txBody>
      </p:sp>
      <p:sp>
        <p:nvSpPr>
          <p:cNvPr id="18" name="TextBox 17">
            <a:extLst>
              <a:ext uri="{FF2B5EF4-FFF2-40B4-BE49-F238E27FC236}">
                <a16:creationId xmlns:a16="http://schemas.microsoft.com/office/drawing/2014/main" id="{C8397DD9-A156-7533-9006-7BFE0A8CC994}"/>
              </a:ext>
            </a:extLst>
          </p:cNvPr>
          <p:cNvSpPr txBox="1"/>
          <p:nvPr/>
        </p:nvSpPr>
        <p:spPr>
          <a:xfrm>
            <a:off x="6383839" y="1800497"/>
            <a:ext cx="1746044" cy="400110"/>
          </a:xfrm>
          <a:prstGeom prst="rect">
            <a:avLst/>
          </a:prstGeom>
          <a:noFill/>
        </p:spPr>
        <p:txBody>
          <a:bodyPr wrap="square" rtlCol="0">
            <a:spAutoFit/>
          </a:bodyPr>
          <a:lstStyle/>
          <a:p>
            <a:r>
              <a:rPr lang="en-US" sz="2000" dirty="0">
                <a:solidFill>
                  <a:schemeClr val="tx1">
                    <a:lumMod val="50000"/>
                    <a:lumOff val="50000"/>
                  </a:schemeClr>
                </a:solidFill>
                <a:latin typeface="Apple Braille" pitchFamily="2" charset="0"/>
                <a:cs typeface="Times New Roman" panose="02020603050405020304" pitchFamily="18" charset="0"/>
              </a:rPr>
              <a:t>PCR fragment </a:t>
            </a:r>
          </a:p>
        </p:txBody>
      </p:sp>
      <p:sp>
        <p:nvSpPr>
          <p:cNvPr id="19" name="TextBox 18">
            <a:extLst>
              <a:ext uri="{FF2B5EF4-FFF2-40B4-BE49-F238E27FC236}">
                <a16:creationId xmlns:a16="http://schemas.microsoft.com/office/drawing/2014/main" id="{2790E459-3589-4000-6F34-C979C90FAC97}"/>
              </a:ext>
            </a:extLst>
          </p:cNvPr>
          <p:cNvSpPr txBox="1"/>
          <p:nvPr/>
        </p:nvSpPr>
        <p:spPr>
          <a:xfrm>
            <a:off x="2269243" y="1802295"/>
            <a:ext cx="2013122" cy="400110"/>
          </a:xfrm>
          <a:prstGeom prst="rect">
            <a:avLst/>
          </a:prstGeom>
          <a:noFill/>
        </p:spPr>
        <p:txBody>
          <a:bodyPr wrap="square" rtlCol="0">
            <a:spAutoFit/>
          </a:bodyPr>
          <a:lstStyle/>
          <a:p>
            <a:r>
              <a:rPr lang="en-US" sz="2000" dirty="0">
                <a:solidFill>
                  <a:schemeClr val="tx1">
                    <a:lumMod val="50000"/>
                    <a:lumOff val="50000"/>
                  </a:schemeClr>
                </a:solidFill>
                <a:latin typeface="Apple Braille" pitchFamily="2" charset="0"/>
                <a:cs typeface="Times New Roman" panose="02020603050405020304" pitchFamily="18" charset="0"/>
              </a:rPr>
              <a:t>Assembly mix</a:t>
            </a:r>
          </a:p>
        </p:txBody>
      </p:sp>
      <p:sp>
        <p:nvSpPr>
          <p:cNvPr id="25" name="TextBox 24">
            <a:extLst>
              <a:ext uri="{FF2B5EF4-FFF2-40B4-BE49-F238E27FC236}">
                <a16:creationId xmlns:a16="http://schemas.microsoft.com/office/drawing/2014/main" id="{B0AD04F3-94F1-51CE-8A4E-2444ADC0A5A8}"/>
              </a:ext>
            </a:extLst>
          </p:cNvPr>
          <p:cNvSpPr txBox="1"/>
          <p:nvPr/>
        </p:nvSpPr>
        <p:spPr>
          <a:xfrm>
            <a:off x="478214" y="2189175"/>
            <a:ext cx="553357" cy="307777"/>
          </a:xfrm>
          <a:prstGeom prst="rect">
            <a:avLst/>
          </a:prstGeom>
          <a:noFill/>
        </p:spPr>
        <p:txBody>
          <a:bodyPr wrap="square" rtlCol="0">
            <a:spAutoFit/>
          </a:bodyPr>
          <a:lstStyle/>
          <a:p>
            <a:r>
              <a:rPr lang="en-US" sz="1400" dirty="0">
                <a:solidFill>
                  <a:schemeClr val="tx1">
                    <a:lumMod val="50000"/>
                    <a:lumOff val="50000"/>
                  </a:schemeClr>
                </a:solidFill>
                <a:latin typeface="Apple Braille" pitchFamily="2" charset="0"/>
                <a:cs typeface="Times New Roman" panose="02020603050405020304" pitchFamily="18" charset="0"/>
              </a:rPr>
              <a:t>W/O</a:t>
            </a:r>
          </a:p>
        </p:txBody>
      </p:sp>
      <p:pic>
        <p:nvPicPr>
          <p:cNvPr id="9" name="Picture 8" descr="A close-up of a logo&#10;&#10;Description automatically generated">
            <a:extLst>
              <a:ext uri="{FF2B5EF4-FFF2-40B4-BE49-F238E27FC236}">
                <a16:creationId xmlns:a16="http://schemas.microsoft.com/office/drawing/2014/main" id="{0C8111CF-F0DE-183D-6956-B92DB2FB3044}"/>
              </a:ext>
            </a:extLst>
          </p:cNvPr>
          <p:cNvPicPr>
            <a:picLocks noChangeAspect="1"/>
          </p:cNvPicPr>
          <p:nvPr/>
        </p:nvPicPr>
        <p:blipFill>
          <a:blip r:embed="rId4">
            <a:alphaModFix amt="30000"/>
            <a:extLst>
              <a:ext uri="{28A0092B-C50C-407E-A947-70E740481C1C}">
                <a14:useLocalDpi xmlns:a14="http://schemas.microsoft.com/office/drawing/2010/main" val="0"/>
              </a:ext>
            </a:extLst>
          </a:blip>
          <a:stretch>
            <a:fillRect/>
          </a:stretch>
        </p:blipFill>
        <p:spPr>
          <a:xfrm>
            <a:off x="10814236" y="6231526"/>
            <a:ext cx="1098651" cy="470415"/>
          </a:xfrm>
          <a:prstGeom prst="rect">
            <a:avLst/>
          </a:prstGeom>
        </p:spPr>
      </p:pic>
      <p:sp>
        <p:nvSpPr>
          <p:cNvPr id="12" name="Right Triangle 11">
            <a:extLst>
              <a:ext uri="{FF2B5EF4-FFF2-40B4-BE49-F238E27FC236}">
                <a16:creationId xmlns:a16="http://schemas.microsoft.com/office/drawing/2014/main" id="{D05472E4-AE71-E86F-C39C-C121AC5E30CF}"/>
              </a:ext>
            </a:extLst>
          </p:cNvPr>
          <p:cNvSpPr/>
          <p:nvPr/>
        </p:nvSpPr>
        <p:spPr>
          <a:xfrm>
            <a:off x="5318153" y="2093839"/>
            <a:ext cx="2669754" cy="461665"/>
          </a:xfrm>
          <a:prstGeom prst="rtTriangl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50000"/>
                  <a:lumOff val="50000"/>
                </a:schemeClr>
              </a:solidFill>
              <a:latin typeface="Apple Braille" pitchFamily="2" charset="0"/>
            </a:endParaRPr>
          </a:p>
        </p:txBody>
      </p:sp>
      <p:sp>
        <p:nvSpPr>
          <p:cNvPr id="13" name="Right Triangle 12">
            <a:extLst>
              <a:ext uri="{FF2B5EF4-FFF2-40B4-BE49-F238E27FC236}">
                <a16:creationId xmlns:a16="http://schemas.microsoft.com/office/drawing/2014/main" id="{6A6AE3AA-DD04-4762-7A5A-C6DB6CC5374A}"/>
              </a:ext>
            </a:extLst>
          </p:cNvPr>
          <p:cNvSpPr/>
          <p:nvPr/>
        </p:nvSpPr>
        <p:spPr>
          <a:xfrm>
            <a:off x="9023695" y="2087169"/>
            <a:ext cx="2669754" cy="461665"/>
          </a:xfrm>
          <a:prstGeom prst="rtTriangle">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50000"/>
                  <a:lumOff val="50000"/>
                </a:schemeClr>
              </a:solidFill>
              <a:latin typeface="Apple Braille" pitchFamily="2" charset="0"/>
            </a:endParaRPr>
          </a:p>
        </p:txBody>
      </p:sp>
      <p:cxnSp>
        <p:nvCxnSpPr>
          <p:cNvPr id="31" name="Straight Connector 30">
            <a:extLst>
              <a:ext uri="{FF2B5EF4-FFF2-40B4-BE49-F238E27FC236}">
                <a16:creationId xmlns:a16="http://schemas.microsoft.com/office/drawing/2014/main" id="{463190FA-E2E1-EDC6-3FA9-22628B091A0D}"/>
              </a:ext>
            </a:extLst>
          </p:cNvPr>
          <p:cNvCxnSpPr>
            <a:cxnSpLocks/>
          </p:cNvCxnSpPr>
          <p:nvPr/>
        </p:nvCxnSpPr>
        <p:spPr>
          <a:xfrm>
            <a:off x="9753285" y="840106"/>
            <a:ext cx="1906649"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AA53B404-0565-1945-F701-234272CF73DF}"/>
              </a:ext>
            </a:extLst>
          </p:cNvPr>
          <p:cNvCxnSpPr>
            <a:cxnSpLocks/>
          </p:cNvCxnSpPr>
          <p:nvPr/>
        </p:nvCxnSpPr>
        <p:spPr>
          <a:xfrm>
            <a:off x="629556" y="840106"/>
            <a:ext cx="1906649"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7599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FD0849-10AE-3DCC-0FBB-D98DEDD7FCB0}"/>
              </a:ext>
            </a:extLst>
          </p:cNvPr>
          <p:cNvSpPr txBox="1"/>
          <p:nvPr/>
        </p:nvSpPr>
        <p:spPr>
          <a:xfrm>
            <a:off x="812911" y="2372895"/>
            <a:ext cx="5229409" cy="2862322"/>
          </a:xfrm>
          <a:prstGeom prst="rect">
            <a:avLst/>
          </a:prstGeom>
          <a:noFill/>
        </p:spPr>
        <p:txBody>
          <a:bodyPr wrap="square" rtlCol="0">
            <a:spAutoFit/>
          </a:bodyPr>
          <a:lstStyle/>
          <a:p>
            <a:pPr marL="457200" indent="-457200">
              <a:buFont typeface="Arial" panose="020B0604020202020204" pitchFamily="34" charset="0"/>
              <a:buChar char="•"/>
            </a:pPr>
            <a:r>
              <a:rPr lang="en-US" sz="3600" dirty="0">
                <a:solidFill>
                  <a:schemeClr val="accent6"/>
                </a:solidFill>
                <a:latin typeface="Apple Braille" pitchFamily="2" charset="0"/>
                <a:cs typeface="Times New Roman" panose="02020603050405020304" pitchFamily="18" charset="0"/>
              </a:rPr>
              <a:t>Vha33843I and M.Vha33843I (GGCC) is a function split Restriction Modification system</a:t>
            </a:r>
          </a:p>
        </p:txBody>
      </p:sp>
      <p:sp>
        <p:nvSpPr>
          <p:cNvPr id="5" name="Title 1">
            <a:extLst>
              <a:ext uri="{FF2B5EF4-FFF2-40B4-BE49-F238E27FC236}">
                <a16:creationId xmlns:a16="http://schemas.microsoft.com/office/drawing/2014/main" id="{25280040-0426-4A60-D47F-21016A440C2A}"/>
              </a:ext>
            </a:extLst>
          </p:cNvPr>
          <p:cNvSpPr txBox="1">
            <a:spLocks/>
          </p:cNvSpPr>
          <p:nvPr/>
        </p:nvSpPr>
        <p:spPr>
          <a:xfrm>
            <a:off x="477982" y="148554"/>
            <a:ext cx="11277599" cy="1187532"/>
          </a:xfrm>
          <a:prstGeom prst="rect">
            <a:avLst/>
          </a:prstGeom>
          <a:ln w="53975">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dirty="0">
                <a:solidFill>
                  <a:schemeClr val="tx1">
                    <a:lumMod val="50000"/>
                    <a:lumOff val="50000"/>
                  </a:schemeClr>
                </a:solidFill>
                <a:latin typeface="Apple Braille" pitchFamily="2" charset="0"/>
                <a:cs typeface="Times New Roman" panose="02020603050405020304" pitchFamily="18" charset="0"/>
              </a:rPr>
              <a:t>Long Distance Relationships Can Work!</a:t>
            </a:r>
          </a:p>
        </p:txBody>
      </p:sp>
      <p:pic>
        <p:nvPicPr>
          <p:cNvPr id="6" name="Picture 5" descr="A diagram of a number of objects&#10;&#10;Description automatically generated">
            <a:extLst>
              <a:ext uri="{FF2B5EF4-FFF2-40B4-BE49-F238E27FC236}">
                <a16:creationId xmlns:a16="http://schemas.microsoft.com/office/drawing/2014/main" id="{9A633DCC-2675-52FC-5096-71B2B855391B}"/>
              </a:ext>
            </a:extLst>
          </p:cNvPr>
          <p:cNvPicPr>
            <a:picLocks noChangeAspect="1"/>
          </p:cNvPicPr>
          <p:nvPr/>
        </p:nvPicPr>
        <p:blipFill>
          <a:blip r:embed="rId3"/>
          <a:stretch>
            <a:fillRect/>
          </a:stretch>
        </p:blipFill>
        <p:spPr>
          <a:xfrm>
            <a:off x="6434271" y="1649566"/>
            <a:ext cx="5229409" cy="4268479"/>
          </a:xfrm>
          <a:prstGeom prst="rect">
            <a:avLst/>
          </a:prstGeom>
        </p:spPr>
      </p:pic>
      <p:sp>
        <p:nvSpPr>
          <p:cNvPr id="7" name="Frame 6">
            <a:extLst>
              <a:ext uri="{FF2B5EF4-FFF2-40B4-BE49-F238E27FC236}">
                <a16:creationId xmlns:a16="http://schemas.microsoft.com/office/drawing/2014/main" id="{C20D36EB-621F-72B6-A4CA-99F357197529}"/>
              </a:ext>
            </a:extLst>
          </p:cNvPr>
          <p:cNvSpPr/>
          <p:nvPr/>
        </p:nvSpPr>
        <p:spPr>
          <a:xfrm>
            <a:off x="9554129" y="3560609"/>
            <a:ext cx="2109551" cy="971550"/>
          </a:xfrm>
          <a:prstGeom prst="frame">
            <a:avLst>
              <a:gd name="adj1" fmla="val 6171"/>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Frame 7">
            <a:extLst>
              <a:ext uri="{FF2B5EF4-FFF2-40B4-BE49-F238E27FC236}">
                <a16:creationId xmlns:a16="http://schemas.microsoft.com/office/drawing/2014/main" id="{1FAEDA13-C5BF-D521-5937-E8EE058B027D}"/>
              </a:ext>
            </a:extLst>
          </p:cNvPr>
          <p:cNvSpPr/>
          <p:nvPr/>
        </p:nvSpPr>
        <p:spPr>
          <a:xfrm>
            <a:off x="6467372" y="3427259"/>
            <a:ext cx="2109551" cy="971550"/>
          </a:xfrm>
          <a:prstGeom prst="frame">
            <a:avLst>
              <a:gd name="adj1" fmla="val 6171"/>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1661E358-1959-0C86-FA53-A8A2085CE7A1}"/>
              </a:ext>
            </a:extLst>
          </p:cNvPr>
          <p:cNvSpPr txBox="1"/>
          <p:nvPr/>
        </p:nvSpPr>
        <p:spPr>
          <a:xfrm>
            <a:off x="6434271" y="2533255"/>
            <a:ext cx="1840589" cy="369332"/>
          </a:xfrm>
          <a:prstGeom prst="rect">
            <a:avLst/>
          </a:prstGeom>
          <a:noFill/>
        </p:spPr>
        <p:txBody>
          <a:bodyPr wrap="square" rtlCol="0">
            <a:spAutoFit/>
          </a:bodyPr>
          <a:lstStyle/>
          <a:p>
            <a:r>
              <a:rPr lang="en-US" dirty="0">
                <a:solidFill>
                  <a:schemeClr val="tx1">
                    <a:lumMod val="50000"/>
                    <a:lumOff val="50000"/>
                  </a:schemeClr>
                </a:solidFill>
              </a:rPr>
              <a:t>CP009467 - GGCC</a:t>
            </a:r>
          </a:p>
        </p:txBody>
      </p:sp>
      <p:cxnSp>
        <p:nvCxnSpPr>
          <p:cNvPr id="10" name="Straight Connector 9">
            <a:extLst>
              <a:ext uri="{FF2B5EF4-FFF2-40B4-BE49-F238E27FC236}">
                <a16:creationId xmlns:a16="http://schemas.microsoft.com/office/drawing/2014/main" id="{12733ED0-B44F-10AE-D955-851DA8453427}"/>
              </a:ext>
            </a:extLst>
          </p:cNvPr>
          <p:cNvCxnSpPr>
            <a:cxnSpLocks/>
          </p:cNvCxnSpPr>
          <p:nvPr/>
        </p:nvCxnSpPr>
        <p:spPr>
          <a:xfrm>
            <a:off x="579120" y="1155184"/>
            <a:ext cx="11084560" cy="0"/>
          </a:xfrm>
          <a:prstGeom prst="line">
            <a:avLst/>
          </a:prstGeom>
          <a:ln w="28575"/>
        </p:spPr>
        <p:style>
          <a:lnRef idx="1">
            <a:schemeClr val="accent2"/>
          </a:lnRef>
          <a:fillRef idx="0">
            <a:schemeClr val="accent2"/>
          </a:fillRef>
          <a:effectRef idx="0">
            <a:schemeClr val="accent2"/>
          </a:effectRef>
          <a:fontRef idx="minor">
            <a:schemeClr val="tx1"/>
          </a:fontRef>
        </p:style>
      </p:cxnSp>
      <p:pic>
        <p:nvPicPr>
          <p:cNvPr id="2" name="Picture 1" descr="A close-up of a logo&#10;&#10;Description automatically generated">
            <a:extLst>
              <a:ext uri="{FF2B5EF4-FFF2-40B4-BE49-F238E27FC236}">
                <a16:creationId xmlns:a16="http://schemas.microsoft.com/office/drawing/2014/main" id="{B12307CC-A6E0-A6AA-EFC7-D733E423BF94}"/>
              </a:ext>
            </a:extLst>
          </p:cNvPr>
          <p:cNvPicPr>
            <a:picLocks noChangeAspect="1"/>
          </p:cNvPicPr>
          <p:nvPr/>
        </p:nvPicPr>
        <p:blipFill>
          <a:blip r:embed="rId4">
            <a:alphaModFix amt="30000"/>
            <a:extLst>
              <a:ext uri="{28A0092B-C50C-407E-A947-70E740481C1C}">
                <a14:useLocalDpi xmlns:a14="http://schemas.microsoft.com/office/drawing/2010/main" val="0"/>
              </a:ext>
            </a:extLst>
          </a:blip>
          <a:stretch>
            <a:fillRect/>
          </a:stretch>
        </p:blipFill>
        <p:spPr>
          <a:xfrm>
            <a:off x="10814236" y="6231526"/>
            <a:ext cx="1098651" cy="470415"/>
          </a:xfrm>
          <a:prstGeom prst="rect">
            <a:avLst/>
          </a:prstGeom>
        </p:spPr>
      </p:pic>
    </p:spTree>
    <p:extLst>
      <p:ext uri="{BB962C8B-B14F-4D97-AF65-F5344CB8AC3E}">
        <p14:creationId xmlns:p14="http://schemas.microsoft.com/office/powerpoint/2010/main" val="21938713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5280040-0426-4A60-D47F-21016A440C2A}"/>
              </a:ext>
            </a:extLst>
          </p:cNvPr>
          <p:cNvSpPr txBox="1">
            <a:spLocks/>
          </p:cNvSpPr>
          <p:nvPr/>
        </p:nvSpPr>
        <p:spPr>
          <a:xfrm>
            <a:off x="4495799" y="415321"/>
            <a:ext cx="3200401" cy="1187532"/>
          </a:xfrm>
          <a:prstGeom prst="rect">
            <a:avLst/>
          </a:prstGeom>
          <a:ln w="53975">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dirty="0">
                <a:solidFill>
                  <a:schemeClr val="tx1">
                    <a:lumMod val="50000"/>
                    <a:lumOff val="50000"/>
                  </a:schemeClr>
                </a:solidFill>
                <a:latin typeface="Apple Braille" pitchFamily="2" charset="0"/>
                <a:cs typeface="Times New Roman" panose="02020603050405020304" pitchFamily="18" charset="0"/>
              </a:rPr>
              <a:t>Conclusion</a:t>
            </a:r>
          </a:p>
        </p:txBody>
      </p:sp>
      <p:cxnSp>
        <p:nvCxnSpPr>
          <p:cNvPr id="10" name="Straight Connector 9">
            <a:extLst>
              <a:ext uri="{FF2B5EF4-FFF2-40B4-BE49-F238E27FC236}">
                <a16:creationId xmlns:a16="http://schemas.microsoft.com/office/drawing/2014/main" id="{12733ED0-B44F-10AE-D955-851DA8453427}"/>
              </a:ext>
            </a:extLst>
          </p:cNvPr>
          <p:cNvCxnSpPr>
            <a:cxnSpLocks/>
          </p:cNvCxnSpPr>
          <p:nvPr/>
        </p:nvCxnSpPr>
        <p:spPr>
          <a:xfrm>
            <a:off x="4495799" y="1320024"/>
            <a:ext cx="3200400"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3" name="TextBox 2">
            <a:extLst>
              <a:ext uri="{FF2B5EF4-FFF2-40B4-BE49-F238E27FC236}">
                <a16:creationId xmlns:a16="http://schemas.microsoft.com/office/drawing/2014/main" id="{545D34EF-8C54-20FE-4FAA-65217E2C03E7}"/>
              </a:ext>
            </a:extLst>
          </p:cNvPr>
          <p:cNvSpPr txBox="1"/>
          <p:nvPr/>
        </p:nvSpPr>
        <p:spPr>
          <a:xfrm>
            <a:off x="3451122" y="1838827"/>
            <a:ext cx="5707625" cy="3416320"/>
          </a:xfrm>
          <a:prstGeom prst="rect">
            <a:avLst/>
          </a:prstGeom>
          <a:noFill/>
        </p:spPr>
        <p:txBody>
          <a:bodyPr wrap="square" rtlCol="0">
            <a:spAutoFit/>
          </a:bodyPr>
          <a:lstStyle/>
          <a:p>
            <a:pPr marL="285750" indent="-285750">
              <a:buFont typeface="Arial" panose="020B0604020202020204" pitchFamily="34" charset="0"/>
              <a:buChar char="•"/>
            </a:pPr>
            <a:r>
              <a:rPr lang="en-US" sz="3600" dirty="0">
                <a:solidFill>
                  <a:schemeClr val="tx1">
                    <a:lumMod val="50000"/>
                    <a:lumOff val="50000"/>
                  </a:schemeClr>
                </a:solidFill>
                <a:latin typeface="Apple Braille" pitchFamily="2" charset="0"/>
              </a:rPr>
              <a:t>New software to find split restriction modification systems</a:t>
            </a:r>
          </a:p>
          <a:p>
            <a:pPr marL="285750" indent="-285750">
              <a:buFont typeface="Arial" panose="020B0604020202020204" pitchFamily="34" charset="0"/>
              <a:buChar char="•"/>
            </a:pPr>
            <a:r>
              <a:rPr lang="en-US" sz="3600" dirty="0">
                <a:solidFill>
                  <a:schemeClr val="tx1">
                    <a:lumMod val="50000"/>
                    <a:lumOff val="50000"/>
                  </a:schemeClr>
                </a:solidFill>
                <a:latin typeface="Apple Braille" pitchFamily="2" charset="0"/>
              </a:rPr>
              <a:t>Possibility of missed restriction modification systems </a:t>
            </a:r>
          </a:p>
        </p:txBody>
      </p:sp>
    </p:spTree>
    <p:extLst>
      <p:ext uri="{BB962C8B-B14F-4D97-AF65-F5344CB8AC3E}">
        <p14:creationId xmlns:p14="http://schemas.microsoft.com/office/powerpoint/2010/main" val="1119901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9322290" y="8008419"/>
            <a:ext cx="90208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2221181" y="153558"/>
            <a:ext cx="8003195" cy="996595"/>
          </a:xfrm>
        </p:spPr>
        <p:txBody>
          <a:bodyPr>
            <a:noAutofit/>
          </a:bodyPr>
          <a:lstStyle/>
          <a:p>
            <a:r>
              <a:rPr lang="en-US" dirty="0">
                <a:solidFill>
                  <a:schemeClr val="tx1">
                    <a:lumMod val="50000"/>
                    <a:lumOff val="50000"/>
                  </a:schemeClr>
                </a:solidFill>
                <a:latin typeface="Apple Braille" pitchFamily="2" charset="0"/>
              </a:rPr>
              <a:t>Acknowledgements</a:t>
            </a:r>
          </a:p>
        </p:txBody>
      </p:sp>
      <p:sp>
        <p:nvSpPr>
          <p:cNvPr id="35" name="Rectangle 34"/>
          <p:cNvSpPr/>
          <p:nvPr/>
        </p:nvSpPr>
        <p:spPr>
          <a:xfrm>
            <a:off x="7044160" y="3519915"/>
            <a:ext cx="184666" cy="338554"/>
          </a:xfrm>
          <a:prstGeom prst="rect">
            <a:avLst/>
          </a:prstGeom>
        </p:spPr>
        <p:txBody>
          <a:bodyPr wrap="none">
            <a:spAutoFit/>
          </a:bodyPr>
          <a:lstStyle/>
          <a:p>
            <a:endParaRPr lang="en-US" sz="1600" dirty="0">
              <a:solidFill>
                <a:schemeClr val="tx1">
                  <a:lumMod val="50000"/>
                  <a:lumOff val="50000"/>
                </a:schemeClr>
              </a:solidFill>
              <a:latin typeface="Apple Braille" pitchFamily="2" charset="0"/>
            </a:endParaRPr>
          </a:p>
        </p:txBody>
      </p:sp>
      <p:sp>
        <p:nvSpPr>
          <p:cNvPr id="37" name="TextBox 36"/>
          <p:cNvSpPr txBox="1"/>
          <p:nvPr/>
        </p:nvSpPr>
        <p:spPr>
          <a:xfrm>
            <a:off x="6877592" y="2382810"/>
            <a:ext cx="184731" cy="369332"/>
          </a:xfrm>
          <a:prstGeom prst="rect">
            <a:avLst/>
          </a:prstGeom>
          <a:noFill/>
        </p:spPr>
        <p:txBody>
          <a:bodyPr wrap="none" rtlCol="0">
            <a:spAutoFit/>
          </a:bodyPr>
          <a:lstStyle/>
          <a:p>
            <a:endParaRPr lang="en-US" dirty="0">
              <a:solidFill>
                <a:schemeClr val="tx1">
                  <a:lumMod val="50000"/>
                  <a:lumOff val="50000"/>
                </a:schemeClr>
              </a:solidFill>
              <a:latin typeface="Apple Braille" pitchFamily="2" charset="0"/>
            </a:endParaRPr>
          </a:p>
        </p:txBody>
      </p:sp>
      <p:sp>
        <p:nvSpPr>
          <p:cNvPr id="39" name="Rectangle 38"/>
          <p:cNvSpPr/>
          <p:nvPr/>
        </p:nvSpPr>
        <p:spPr>
          <a:xfrm>
            <a:off x="8809157" y="1900939"/>
            <a:ext cx="2495620" cy="1323439"/>
          </a:xfrm>
          <a:prstGeom prst="rect">
            <a:avLst/>
          </a:prstGeom>
        </p:spPr>
        <p:txBody>
          <a:bodyPr wrap="none">
            <a:spAutoFit/>
          </a:bodyPr>
          <a:lstStyle/>
          <a:p>
            <a:pPr marL="285750" indent="-285750">
              <a:buFont typeface="Wingdings" pitchFamily="2" charset="2"/>
              <a:buChar char="Ø"/>
            </a:pPr>
            <a:r>
              <a:rPr lang="en-US" sz="2000" dirty="0">
                <a:solidFill>
                  <a:schemeClr val="tx1">
                    <a:lumMod val="50000"/>
                    <a:lumOff val="50000"/>
                  </a:schemeClr>
                </a:solidFill>
                <a:latin typeface="Apple Braille" pitchFamily="2" charset="0"/>
              </a:rPr>
              <a:t>Alexey </a:t>
            </a:r>
            <a:r>
              <a:rPr lang="en-US" sz="2000" dirty="0" err="1">
                <a:solidFill>
                  <a:schemeClr val="tx1">
                    <a:lumMod val="50000"/>
                    <a:lumOff val="50000"/>
                  </a:schemeClr>
                </a:solidFill>
                <a:latin typeface="Apple Braille" pitchFamily="2" charset="0"/>
              </a:rPr>
              <a:t>Fomenkov</a:t>
            </a:r>
            <a:endParaRPr lang="en-US" sz="2000" dirty="0">
              <a:solidFill>
                <a:schemeClr val="tx1">
                  <a:lumMod val="50000"/>
                  <a:lumOff val="50000"/>
                </a:schemeClr>
              </a:solidFill>
              <a:latin typeface="Apple Braille" pitchFamily="2" charset="0"/>
            </a:endParaRPr>
          </a:p>
          <a:p>
            <a:pPr marL="285750" indent="-285750">
              <a:buFont typeface="Wingdings" pitchFamily="2" charset="2"/>
              <a:buChar char="Ø"/>
            </a:pPr>
            <a:r>
              <a:rPr lang="en-US" sz="2000" dirty="0">
                <a:solidFill>
                  <a:schemeClr val="tx1">
                    <a:lumMod val="50000"/>
                    <a:lumOff val="50000"/>
                  </a:schemeClr>
                </a:solidFill>
                <a:latin typeface="Apple Braille" pitchFamily="2" charset="0"/>
              </a:rPr>
              <a:t>Tamas </a:t>
            </a:r>
            <a:r>
              <a:rPr lang="en-US" sz="2000" dirty="0" err="1">
                <a:solidFill>
                  <a:schemeClr val="tx1">
                    <a:lumMod val="50000"/>
                    <a:lumOff val="50000"/>
                  </a:schemeClr>
                </a:solidFill>
                <a:latin typeface="Apple Braille" pitchFamily="2" charset="0"/>
              </a:rPr>
              <a:t>Vincze</a:t>
            </a:r>
            <a:endParaRPr lang="en-US" sz="2000" dirty="0">
              <a:solidFill>
                <a:schemeClr val="tx1">
                  <a:lumMod val="50000"/>
                  <a:lumOff val="50000"/>
                </a:schemeClr>
              </a:solidFill>
              <a:latin typeface="Apple Braille" pitchFamily="2" charset="0"/>
            </a:endParaRPr>
          </a:p>
          <a:p>
            <a:pPr marL="285750" indent="-285750">
              <a:buFont typeface="Wingdings" pitchFamily="2" charset="2"/>
              <a:buChar char="Ø"/>
            </a:pPr>
            <a:r>
              <a:rPr lang="en-US" sz="2000" dirty="0">
                <a:solidFill>
                  <a:schemeClr val="tx1">
                    <a:lumMod val="50000"/>
                    <a:lumOff val="50000"/>
                  </a:schemeClr>
                </a:solidFill>
                <a:latin typeface="Apple Braille" pitchFamily="2" charset="0"/>
              </a:rPr>
              <a:t>Dana </a:t>
            </a:r>
            <a:r>
              <a:rPr lang="en-US" sz="2000" dirty="0" err="1">
                <a:solidFill>
                  <a:schemeClr val="tx1">
                    <a:lumMod val="50000"/>
                    <a:lumOff val="50000"/>
                  </a:schemeClr>
                </a:solidFill>
                <a:latin typeface="Apple Braille" pitchFamily="2" charset="0"/>
              </a:rPr>
              <a:t>Macelis</a:t>
            </a:r>
            <a:endParaRPr lang="en-US" sz="2000" dirty="0">
              <a:solidFill>
                <a:schemeClr val="tx1">
                  <a:lumMod val="50000"/>
                  <a:lumOff val="50000"/>
                </a:schemeClr>
              </a:solidFill>
              <a:latin typeface="Apple Braille" pitchFamily="2" charset="0"/>
            </a:endParaRPr>
          </a:p>
          <a:p>
            <a:pPr marL="285750" indent="-285750">
              <a:buFont typeface="Wingdings" pitchFamily="2" charset="2"/>
              <a:buChar char="Ø"/>
            </a:pPr>
            <a:r>
              <a:rPr lang="en-US" sz="2000" dirty="0">
                <a:solidFill>
                  <a:schemeClr val="tx1">
                    <a:lumMod val="50000"/>
                    <a:lumOff val="50000"/>
                  </a:schemeClr>
                </a:solidFill>
                <a:latin typeface="Apple Braille" pitchFamily="2" charset="0"/>
              </a:rPr>
              <a:t>Iain Murray (Ret.)</a:t>
            </a:r>
          </a:p>
        </p:txBody>
      </p:sp>
      <p:sp>
        <p:nvSpPr>
          <p:cNvPr id="40" name="Text Box 7"/>
          <p:cNvSpPr txBox="1">
            <a:spLocks noChangeArrowheads="1"/>
          </p:cNvSpPr>
          <p:nvPr/>
        </p:nvSpPr>
        <p:spPr bwMode="auto">
          <a:xfrm>
            <a:off x="4938893" y="1435793"/>
            <a:ext cx="3576620" cy="2369880"/>
          </a:xfrm>
          <a:prstGeom prst="rect">
            <a:avLst/>
          </a:prstGeom>
          <a:noFill/>
          <a:ln w="12700" cap="sq">
            <a:noFill/>
            <a:miter lim="800000"/>
            <a:headEnd type="none" w="sm" len="sm"/>
            <a:tailEnd type="none" w="sm" len="sm"/>
          </a:ln>
          <a:effectLst/>
        </p:spPr>
        <p:txBody>
          <a:bodyPr wrap="none">
            <a:spAutoFit/>
          </a:bodyPr>
          <a:lstStyle/>
          <a:p>
            <a:pPr marL="285750" indent="-285750">
              <a:buFont typeface="Wingdings" panose="05000000000000000000" pitchFamily="2" charset="2"/>
              <a:buChar char="q"/>
            </a:pPr>
            <a:r>
              <a:rPr lang="en-US" sz="2800" b="1" dirty="0">
                <a:solidFill>
                  <a:schemeClr val="tx1">
                    <a:lumMod val="50000"/>
                    <a:lumOff val="50000"/>
                  </a:schemeClr>
                </a:solidFill>
                <a:latin typeface="Apple Braille" pitchFamily="2" charset="0"/>
              </a:rPr>
              <a:t> NEB Management</a:t>
            </a:r>
            <a:endParaRPr lang="en-US" sz="1600" dirty="0">
              <a:solidFill>
                <a:schemeClr val="tx1">
                  <a:lumMod val="50000"/>
                  <a:lumOff val="50000"/>
                </a:schemeClr>
              </a:solidFill>
              <a:latin typeface="Apple Braille" pitchFamily="2" charset="0"/>
            </a:endParaRPr>
          </a:p>
          <a:p>
            <a:pPr marL="285750" indent="-285750">
              <a:buFont typeface="Wingdings" charset="2"/>
              <a:buChar char="Ø"/>
            </a:pPr>
            <a:r>
              <a:rPr lang="en-US" sz="2000" dirty="0">
                <a:solidFill>
                  <a:schemeClr val="tx1">
                    <a:lumMod val="50000"/>
                    <a:lumOff val="50000"/>
                  </a:schemeClr>
                </a:solidFill>
                <a:latin typeface="Apple Braille" pitchFamily="2" charset="0"/>
              </a:rPr>
              <a:t>Rich Roberts</a:t>
            </a:r>
          </a:p>
          <a:p>
            <a:pPr marL="285750" indent="-285750">
              <a:buFont typeface="Wingdings" charset="2"/>
              <a:buChar char="Ø"/>
            </a:pPr>
            <a:r>
              <a:rPr lang="en-US" sz="2000" dirty="0">
                <a:solidFill>
                  <a:schemeClr val="tx1">
                    <a:lumMod val="50000"/>
                    <a:lumOff val="50000"/>
                  </a:schemeClr>
                </a:solidFill>
                <a:latin typeface="Apple Braille" pitchFamily="2" charset="0"/>
              </a:rPr>
              <a:t>Tilde Carlow</a:t>
            </a:r>
          </a:p>
          <a:p>
            <a:pPr marL="285750" indent="-285750">
              <a:buFont typeface="Wingdings" charset="2"/>
              <a:buChar char="Ø"/>
            </a:pPr>
            <a:r>
              <a:rPr lang="en-US" sz="2000" dirty="0">
                <a:solidFill>
                  <a:schemeClr val="tx1">
                    <a:lumMod val="50000"/>
                    <a:lumOff val="50000"/>
                  </a:schemeClr>
                </a:solidFill>
                <a:latin typeface="Apple Braille" pitchFamily="2" charset="0"/>
              </a:rPr>
              <a:t>Tom Evans</a:t>
            </a:r>
          </a:p>
          <a:p>
            <a:pPr marL="285750" indent="-285750">
              <a:buFont typeface="Wingdings" charset="2"/>
              <a:buChar char="Ø"/>
            </a:pPr>
            <a:r>
              <a:rPr lang="en-US" sz="2000" dirty="0">
                <a:solidFill>
                  <a:schemeClr val="tx1">
                    <a:lumMod val="50000"/>
                    <a:lumOff val="50000"/>
                  </a:schemeClr>
                </a:solidFill>
                <a:latin typeface="Apple Braille" pitchFamily="2" charset="0"/>
              </a:rPr>
              <a:t>Jim Ellard</a:t>
            </a:r>
          </a:p>
          <a:p>
            <a:pPr marL="285750" indent="-285750">
              <a:buFont typeface="Wingdings" charset="2"/>
              <a:buChar char="Ø"/>
            </a:pPr>
            <a:r>
              <a:rPr lang="en-US" sz="2000" dirty="0">
                <a:solidFill>
                  <a:schemeClr val="tx1">
                    <a:lumMod val="50000"/>
                    <a:lumOff val="50000"/>
                  </a:schemeClr>
                </a:solidFill>
                <a:latin typeface="Apple Braille" pitchFamily="2" charset="0"/>
              </a:rPr>
              <a:t>Salvatore </a:t>
            </a:r>
            <a:r>
              <a:rPr lang="en-US" sz="2000" dirty="0" err="1">
                <a:solidFill>
                  <a:schemeClr val="tx1">
                    <a:lumMod val="50000"/>
                    <a:lumOff val="50000"/>
                  </a:schemeClr>
                </a:solidFill>
                <a:latin typeface="Apple Braille" pitchFamily="2" charset="0"/>
              </a:rPr>
              <a:t>Russello</a:t>
            </a:r>
            <a:endParaRPr lang="en-US" sz="2000" dirty="0">
              <a:solidFill>
                <a:schemeClr val="tx1">
                  <a:lumMod val="50000"/>
                  <a:lumOff val="50000"/>
                </a:schemeClr>
              </a:solidFill>
              <a:latin typeface="Apple Braille" pitchFamily="2" charset="0"/>
            </a:endParaRPr>
          </a:p>
          <a:p>
            <a:pPr marL="285750" indent="-285750">
              <a:buFont typeface="Wingdings" charset="2"/>
              <a:buChar char="Ø"/>
            </a:pPr>
            <a:r>
              <a:rPr lang="en-US" sz="2000" dirty="0">
                <a:solidFill>
                  <a:schemeClr val="tx1">
                    <a:lumMod val="50000"/>
                    <a:lumOff val="50000"/>
                  </a:schemeClr>
                </a:solidFill>
                <a:latin typeface="Apple Braille" pitchFamily="2" charset="0"/>
              </a:rPr>
              <a:t>Don Comb</a:t>
            </a:r>
          </a:p>
        </p:txBody>
      </p:sp>
      <p:sp>
        <p:nvSpPr>
          <p:cNvPr id="44" name="Text Box 7"/>
          <p:cNvSpPr txBox="1">
            <a:spLocks noChangeArrowheads="1"/>
          </p:cNvSpPr>
          <p:nvPr/>
        </p:nvSpPr>
        <p:spPr bwMode="auto">
          <a:xfrm>
            <a:off x="8770983" y="1435793"/>
            <a:ext cx="2653227" cy="523220"/>
          </a:xfrm>
          <a:prstGeom prst="rect">
            <a:avLst/>
          </a:prstGeom>
          <a:noFill/>
          <a:ln w="12700" cap="sq">
            <a:noFill/>
            <a:miter lim="800000"/>
            <a:headEnd type="none" w="sm" len="sm"/>
            <a:tailEnd type="none" w="sm" len="sm"/>
          </a:ln>
          <a:effectLst/>
        </p:spPr>
        <p:txBody>
          <a:bodyPr wrap="none">
            <a:spAutoFit/>
          </a:bodyPr>
          <a:lstStyle/>
          <a:p>
            <a:pPr marL="285750" indent="-285750">
              <a:buFont typeface="Wingdings" charset="2"/>
              <a:buChar char="q"/>
            </a:pPr>
            <a:r>
              <a:rPr lang="en-US" sz="2800" b="1" dirty="0">
                <a:solidFill>
                  <a:schemeClr val="tx1">
                    <a:lumMod val="50000"/>
                    <a:lumOff val="50000"/>
                  </a:schemeClr>
                </a:solidFill>
                <a:latin typeface="Apple Braille" pitchFamily="2" charset="0"/>
              </a:rPr>
              <a:t> Roberts Lab</a:t>
            </a:r>
          </a:p>
        </p:txBody>
      </p:sp>
      <p:cxnSp>
        <p:nvCxnSpPr>
          <p:cNvPr id="6" name="Straight Connector 5">
            <a:extLst>
              <a:ext uri="{FF2B5EF4-FFF2-40B4-BE49-F238E27FC236}">
                <a16:creationId xmlns:a16="http://schemas.microsoft.com/office/drawing/2014/main" id="{4F0643CC-CD74-EA90-CFD2-99AD3417FA88}"/>
              </a:ext>
            </a:extLst>
          </p:cNvPr>
          <p:cNvCxnSpPr>
            <a:cxnSpLocks/>
          </p:cNvCxnSpPr>
          <p:nvPr/>
        </p:nvCxnSpPr>
        <p:spPr>
          <a:xfrm>
            <a:off x="2772997" y="1172171"/>
            <a:ext cx="6885709"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9" name="Text Box 7">
            <a:extLst>
              <a:ext uri="{FF2B5EF4-FFF2-40B4-BE49-F238E27FC236}">
                <a16:creationId xmlns:a16="http://schemas.microsoft.com/office/drawing/2014/main" id="{B19A0A5B-D75A-7BE3-8D97-3AD31161DD8A}"/>
              </a:ext>
            </a:extLst>
          </p:cNvPr>
          <p:cNvSpPr txBox="1">
            <a:spLocks noChangeArrowheads="1"/>
          </p:cNvSpPr>
          <p:nvPr/>
        </p:nvSpPr>
        <p:spPr bwMode="auto">
          <a:xfrm>
            <a:off x="627497" y="1419629"/>
            <a:ext cx="4422232" cy="1754326"/>
          </a:xfrm>
          <a:prstGeom prst="rect">
            <a:avLst/>
          </a:prstGeom>
          <a:noFill/>
          <a:ln w="12700" cap="sq">
            <a:noFill/>
            <a:miter lim="800000"/>
            <a:headEnd type="none" w="sm" len="sm"/>
            <a:tailEnd type="none" w="sm" len="sm"/>
          </a:ln>
          <a:effectLst/>
        </p:spPr>
        <p:txBody>
          <a:bodyPr wrap="square">
            <a:spAutoFit/>
          </a:bodyPr>
          <a:lstStyle/>
          <a:p>
            <a:pPr marL="285750" indent="-285750">
              <a:buFont typeface="Wingdings" panose="05000000000000000000" pitchFamily="2" charset="2"/>
              <a:buChar char="q"/>
            </a:pPr>
            <a:r>
              <a:rPr lang="en-US" sz="2800" b="1" dirty="0">
                <a:solidFill>
                  <a:schemeClr val="tx1">
                    <a:lumMod val="50000"/>
                    <a:lumOff val="50000"/>
                  </a:schemeClr>
                </a:solidFill>
                <a:latin typeface="Apple Braille" pitchFamily="2" charset="0"/>
              </a:rPr>
              <a:t> Bioinformatics Group</a:t>
            </a:r>
            <a:endParaRPr lang="en-US" sz="1600" dirty="0">
              <a:solidFill>
                <a:schemeClr val="tx1">
                  <a:lumMod val="50000"/>
                  <a:lumOff val="50000"/>
                </a:schemeClr>
              </a:solidFill>
              <a:latin typeface="Apple Braille" pitchFamily="2" charset="0"/>
            </a:endParaRPr>
          </a:p>
          <a:p>
            <a:pPr marL="285750" indent="-285750">
              <a:buFont typeface="Wingdings" charset="2"/>
              <a:buChar char="Ø"/>
            </a:pPr>
            <a:r>
              <a:rPr lang="en-US" sz="2000" dirty="0">
                <a:solidFill>
                  <a:schemeClr val="tx1">
                    <a:lumMod val="50000"/>
                    <a:lumOff val="50000"/>
                  </a:schemeClr>
                </a:solidFill>
                <a:latin typeface="Apple Braille" pitchFamily="2" charset="0"/>
              </a:rPr>
              <a:t>Sean Johnson</a:t>
            </a:r>
          </a:p>
          <a:p>
            <a:pPr marL="285750" indent="-285750">
              <a:buFont typeface="Wingdings" charset="2"/>
              <a:buChar char="Ø"/>
            </a:pPr>
            <a:r>
              <a:rPr lang="en-US" sz="2000" dirty="0">
                <a:solidFill>
                  <a:schemeClr val="tx1">
                    <a:lumMod val="50000"/>
                    <a:lumOff val="50000"/>
                  </a:schemeClr>
                </a:solidFill>
                <a:latin typeface="Apple Braille" pitchFamily="2" charset="0"/>
              </a:rPr>
              <a:t>Yi Sun</a:t>
            </a:r>
          </a:p>
          <a:p>
            <a:pPr marL="285750" indent="-285750">
              <a:buFont typeface="Wingdings" charset="2"/>
              <a:buChar char="Ø"/>
            </a:pPr>
            <a:r>
              <a:rPr lang="en-US" sz="2000" dirty="0">
                <a:solidFill>
                  <a:schemeClr val="tx1">
                    <a:lumMod val="50000"/>
                    <a:lumOff val="50000"/>
                  </a:schemeClr>
                </a:solidFill>
                <a:latin typeface="Apple Braille" pitchFamily="2" charset="0"/>
              </a:rPr>
              <a:t>Bo Yan</a:t>
            </a:r>
          </a:p>
          <a:p>
            <a:pPr marL="285750" indent="-285750">
              <a:buFont typeface="Wingdings" charset="2"/>
              <a:buChar char="Ø"/>
            </a:pPr>
            <a:r>
              <a:rPr lang="en-US" sz="2000" dirty="0">
                <a:solidFill>
                  <a:schemeClr val="tx1">
                    <a:lumMod val="50000"/>
                    <a:lumOff val="50000"/>
                  </a:schemeClr>
                </a:solidFill>
                <a:latin typeface="Apple Braille" pitchFamily="2" charset="0"/>
              </a:rPr>
              <a:t>Vladimir </a:t>
            </a:r>
            <a:r>
              <a:rPr lang="en-US" sz="2000" dirty="0" err="1">
                <a:solidFill>
                  <a:schemeClr val="tx1">
                    <a:lumMod val="50000"/>
                    <a:lumOff val="50000"/>
                  </a:schemeClr>
                </a:solidFill>
                <a:latin typeface="Apple Braille" pitchFamily="2" charset="0"/>
              </a:rPr>
              <a:t>Potapov</a:t>
            </a:r>
            <a:endParaRPr lang="en-US" sz="2000" dirty="0">
              <a:solidFill>
                <a:schemeClr val="tx1">
                  <a:lumMod val="50000"/>
                  <a:lumOff val="50000"/>
                </a:schemeClr>
              </a:solidFill>
              <a:latin typeface="Apple Braille" pitchFamily="2" charset="0"/>
            </a:endParaRPr>
          </a:p>
        </p:txBody>
      </p:sp>
      <p:sp>
        <p:nvSpPr>
          <p:cNvPr id="12" name="Text Box 7">
            <a:extLst>
              <a:ext uri="{FF2B5EF4-FFF2-40B4-BE49-F238E27FC236}">
                <a16:creationId xmlns:a16="http://schemas.microsoft.com/office/drawing/2014/main" id="{06A5205F-2035-D656-2E45-571412CDB291}"/>
              </a:ext>
            </a:extLst>
          </p:cNvPr>
          <p:cNvSpPr txBox="1">
            <a:spLocks noChangeArrowheads="1"/>
          </p:cNvSpPr>
          <p:nvPr/>
        </p:nvSpPr>
        <p:spPr bwMode="auto">
          <a:xfrm>
            <a:off x="4921259" y="4029957"/>
            <a:ext cx="3594254" cy="830997"/>
          </a:xfrm>
          <a:prstGeom prst="rect">
            <a:avLst/>
          </a:prstGeom>
          <a:noFill/>
          <a:ln w="12700" cap="sq">
            <a:noFill/>
            <a:miter lim="800000"/>
            <a:headEnd type="none" w="sm" len="sm"/>
            <a:tailEnd type="none" w="sm" len="sm"/>
          </a:ln>
          <a:effectLst/>
        </p:spPr>
        <p:txBody>
          <a:bodyPr wrap="none">
            <a:spAutoFit/>
          </a:bodyPr>
          <a:lstStyle/>
          <a:p>
            <a:pPr marL="285750" indent="-285750">
              <a:buFont typeface="Wingdings" panose="05000000000000000000" pitchFamily="2" charset="2"/>
              <a:buChar char="q"/>
            </a:pPr>
            <a:r>
              <a:rPr lang="en-US" sz="2800" b="1" dirty="0">
                <a:solidFill>
                  <a:schemeClr val="tx1">
                    <a:lumMod val="50000"/>
                    <a:lumOff val="50000"/>
                  </a:schemeClr>
                </a:solidFill>
                <a:latin typeface="Apple Braille" pitchFamily="2" charset="0"/>
              </a:rPr>
              <a:t> Summer Students</a:t>
            </a:r>
            <a:endParaRPr lang="en-US" sz="1600" dirty="0">
              <a:solidFill>
                <a:schemeClr val="tx1">
                  <a:lumMod val="50000"/>
                  <a:lumOff val="50000"/>
                </a:schemeClr>
              </a:solidFill>
              <a:latin typeface="Apple Braille" pitchFamily="2" charset="0"/>
            </a:endParaRPr>
          </a:p>
          <a:p>
            <a:pPr marL="285750" indent="-285750">
              <a:buFont typeface="Wingdings" charset="2"/>
              <a:buChar char="Ø"/>
            </a:pPr>
            <a:r>
              <a:rPr lang="en-US" sz="2000" dirty="0">
                <a:solidFill>
                  <a:schemeClr val="tx1">
                    <a:lumMod val="50000"/>
                    <a:lumOff val="50000"/>
                  </a:schemeClr>
                </a:solidFill>
                <a:latin typeface="Apple Braille" pitchFamily="2" charset="0"/>
              </a:rPr>
              <a:t>Lisa </a:t>
            </a:r>
            <a:r>
              <a:rPr lang="en-US" sz="2000" dirty="0" err="1">
                <a:solidFill>
                  <a:schemeClr val="tx1">
                    <a:lumMod val="50000"/>
                    <a:lumOff val="50000"/>
                  </a:schemeClr>
                </a:solidFill>
                <a:latin typeface="Apple Braille" pitchFamily="2" charset="0"/>
              </a:rPr>
              <a:t>Maduzia</a:t>
            </a:r>
            <a:endParaRPr lang="en-US" sz="2000" dirty="0">
              <a:solidFill>
                <a:schemeClr val="tx1">
                  <a:lumMod val="50000"/>
                  <a:lumOff val="50000"/>
                </a:schemeClr>
              </a:solidFill>
              <a:latin typeface="Apple Braille" pitchFamily="2" charset="0"/>
            </a:endParaRPr>
          </a:p>
        </p:txBody>
      </p:sp>
      <p:sp>
        <p:nvSpPr>
          <p:cNvPr id="14" name="Text Box 7">
            <a:extLst>
              <a:ext uri="{FF2B5EF4-FFF2-40B4-BE49-F238E27FC236}">
                <a16:creationId xmlns:a16="http://schemas.microsoft.com/office/drawing/2014/main" id="{7B871C61-983B-B2D7-2187-6035225C23CD}"/>
              </a:ext>
            </a:extLst>
          </p:cNvPr>
          <p:cNvSpPr txBox="1">
            <a:spLocks noChangeArrowheads="1"/>
          </p:cNvSpPr>
          <p:nvPr/>
        </p:nvSpPr>
        <p:spPr bwMode="auto">
          <a:xfrm>
            <a:off x="8770983" y="4029957"/>
            <a:ext cx="2178802" cy="1754326"/>
          </a:xfrm>
          <a:prstGeom prst="rect">
            <a:avLst/>
          </a:prstGeom>
          <a:noFill/>
          <a:ln w="12700" cap="sq">
            <a:noFill/>
            <a:miter lim="800000"/>
            <a:headEnd type="none" w="sm" len="sm"/>
            <a:tailEnd type="none" w="sm" len="sm"/>
          </a:ln>
          <a:effectLst/>
        </p:spPr>
        <p:txBody>
          <a:bodyPr wrap="none">
            <a:spAutoFit/>
          </a:bodyPr>
          <a:lstStyle/>
          <a:p>
            <a:pPr marL="285750" indent="-285750">
              <a:buFont typeface="Wingdings" panose="05000000000000000000" pitchFamily="2" charset="2"/>
              <a:buChar char="q"/>
            </a:pPr>
            <a:r>
              <a:rPr lang="en-US" sz="2800" b="1" dirty="0">
                <a:solidFill>
                  <a:schemeClr val="tx1">
                    <a:lumMod val="50000"/>
                    <a:lumOff val="50000"/>
                  </a:schemeClr>
                </a:solidFill>
                <a:latin typeface="Apple Braille" pitchFamily="2" charset="0"/>
              </a:rPr>
              <a:t> NEB Staff</a:t>
            </a:r>
            <a:endParaRPr lang="en-US" sz="1600" dirty="0">
              <a:solidFill>
                <a:schemeClr val="tx1">
                  <a:lumMod val="50000"/>
                  <a:lumOff val="50000"/>
                </a:schemeClr>
              </a:solidFill>
              <a:latin typeface="Apple Braille" pitchFamily="2" charset="0"/>
            </a:endParaRPr>
          </a:p>
          <a:p>
            <a:pPr marL="285750" indent="-285750">
              <a:buFont typeface="Wingdings" charset="2"/>
              <a:buChar char="Ø"/>
            </a:pPr>
            <a:r>
              <a:rPr lang="en-US" sz="2000" dirty="0">
                <a:solidFill>
                  <a:schemeClr val="tx1">
                    <a:lumMod val="50000"/>
                    <a:lumOff val="50000"/>
                  </a:schemeClr>
                </a:solidFill>
                <a:latin typeface="Apple Braille" pitchFamily="2" charset="0"/>
              </a:rPr>
              <a:t>Security</a:t>
            </a:r>
          </a:p>
          <a:p>
            <a:pPr marL="285750" indent="-285750">
              <a:buFont typeface="Wingdings" charset="2"/>
              <a:buChar char="Ø"/>
            </a:pPr>
            <a:r>
              <a:rPr lang="en-US" sz="2000" dirty="0">
                <a:solidFill>
                  <a:schemeClr val="tx1">
                    <a:lumMod val="50000"/>
                    <a:lumOff val="50000"/>
                  </a:schemeClr>
                </a:solidFill>
                <a:latin typeface="Apple Braille" pitchFamily="2" charset="0"/>
              </a:rPr>
              <a:t>Cleaning crew</a:t>
            </a:r>
          </a:p>
          <a:p>
            <a:pPr marL="285750" indent="-285750">
              <a:buFont typeface="Wingdings" charset="2"/>
              <a:buChar char="Ø"/>
            </a:pPr>
            <a:r>
              <a:rPr lang="en-US" sz="2000" dirty="0">
                <a:solidFill>
                  <a:schemeClr val="tx1">
                    <a:lumMod val="50000"/>
                    <a:lumOff val="50000"/>
                  </a:schemeClr>
                </a:solidFill>
                <a:latin typeface="Apple Braille" pitchFamily="2" charset="0"/>
              </a:rPr>
              <a:t>Kitchen crew</a:t>
            </a:r>
          </a:p>
          <a:p>
            <a:pPr marL="285750" indent="-285750">
              <a:buFont typeface="Wingdings" charset="2"/>
              <a:buChar char="Ø"/>
            </a:pPr>
            <a:r>
              <a:rPr lang="en-US" sz="2000" dirty="0">
                <a:solidFill>
                  <a:schemeClr val="tx1">
                    <a:lumMod val="50000"/>
                    <a:lumOff val="50000"/>
                  </a:schemeClr>
                </a:solidFill>
                <a:latin typeface="Apple Braille" pitchFamily="2" charset="0"/>
              </a:rPr>
              <a:t>Grounds crew</a:t>
            </a:r>
          </a:p>
        </p:txBody>
      </p:sp>
      <p:sp>
        <p:nvSpPr>
          <p:cNvPr id="15" name="Text Box 7">
            <a:extLst>
              <a:ext uri="{FF2B5EF4-FFF2-40B4-BE49-F238E27FC236}">
                <a16:creationId xmlns:a16="http://schemas.microsoft.com/office/drawing/2014/main" id="{8D781716-CF9F-998F-4F00-E4871B25E08F}"/>
              </a:ext>
            </a:extLst>
          </p:cNvPr>
          <p:cNvSpPr txBox="1">
            <a:spLocks noChangeArrowheads="1"/>
          </p:cNvSpPr>
          <p:nvPr/>
        </p:nvSpPr>
        <p:spPr bwMode="auto">
          <a:xfrm>
            <a:off x="627497" y="3983791"/>
            <a:ext cx="3673378" cy="1754326"/>
          </a:xfrm>
          <a:prstGeom prst="rect">
            <a:avLst/>
          </a:prstGeom>
          <a:noFill/>
          <a:ln w="12700" cap="sq">
            <a:noFill/>
            <a:miter lim="800000"/>
            <a:headEnd type="none" w="sm" len="sm"/>
            <a:tailEnd type="none" w="sm" len="sm"/>
          </a:ln>
          <a:effectLst/>
        </p:spPr>
        <p:txBody>
          <a:bodyPr wrap="none">
            <a:spAutoFit/>
          </a:bodyPr>
          <a:lstStyle/>
          <a:p>
            <a:pPr marL="285750" indent="-285750">
              <a:buFont typeface="Wingdings" panose="05000000000000000000" pitchFamily="2" charset="2"/>
              <a:buChar char="q"/>
            </a:pPr>
            <a:r>
              <a:rPr lang="en-US" sz="2800" b="1" dirty="0">
                <a:solidFill>
                  <a:schemeClr val="tx1">
                    <a:lumMod val="50000"/>
                    <a:lumOff val="50000"/>
                  </a:schemeClr>
                </a:solidFill>
                <a:latin typeface="Apple Braille" pitchFamily="2" charset="0"/>
              </a:rPr>
              <a:t> Sequencing Group</a:t>
            </a:r>
          </a:p>
          <a:p>
            <a:pPr marL="285750" indent="-285750">
              <a:buFont typeface="Wingdings" charset="2"/>
              <a:buChar char="Ø"/>
            </a:pPr>
            <a:r>
              <a:rPr lang="en-US" sz="2000" dirty="0">
                <a:solidFill>
                  <a:schemeClr val="tx1">
                    <a:lumMod val="50000"/>
                    <a:lumOff val="50000"/>
                  </a:schemeClr>
                </a:solidFill>
                <a:latin typeface="Apple Braille" pitchFamily="2" charset="0"/>
              </a:rPr>
              <a:t>Danielle Fuchs</a:t>
            </a:r>
          </a:p>
          <a:p>
            <a:pPr marL="285750" indent="-285750">
              <a:buFont typeface="Wingdings" charset="2"/>
              <a:buChar char="Ø"/>
            </a:pPr>
            <a:r>
              <a:rPr lang="en-US" sz="2000" dirty="0">
                <a:solidFill>
                  <a:schemeClr val="tx1">
                    <a:lumMod val="50000"/>
                    <a:lumOff val="50000"/>
                  </a:schemeClr>
                </a:solidFill>
                <a:latin typeface="Apple Braille" pitchFamily="2" charset="0"/>
              </a:rPr>
              <a:t>Harry Bell</a:t>
            </a:r>
          </a:p>
          <a:p>
            <a:pPr marL="285750" indent="-285750">
              <a:buFont typeface="Wingdings" charset="2"/>
              <a:buChar char="Ø"/>
            </a:pPr>
            <a:r>
              <a:rPr lang="en-US" sz="2000" dirty="0">
                <a:solidFill>
                  <a:schemeClr val="tx1">
                    <a:lumMod val="50000"/>
                    <a:lumOff val="50000"/>
                  </a:schemeClr>
                </a:solidFill>
                <a:latin typeface="Apple Braille" pitchFamily="2" charset="0"/>
              </a:rPr>
              <a:t>Dora </a:t>
            </a:r>
            <a:r>
              <a:rPr lang="en-US" sz="2000" dirty="0" err="1">
                <a:solidFill>
                  <a:schemeClr val="tx1">
                    <a:lumMod val="50000"/>
                    <a:lumOff val="50000"/>
                  </a:schemeClr>
                </a:solidFill>
                <a:latin typeface="Apple Braille" pitchFamily="2" charset="0"/>
              </a:rPr>
              <a:t>Posfai</a:t>
            </a:r>
            <a:endParaRPr lang="en-US" sz="2000" dirty="0">
              <a:solidFill>
                <a:schemeClr val="tx1">
                  <a:lumMod val="50000"/>
                  <a:lumOff val="50000"/>
                </a:schemeClr>
              </a:solidFill>
              <a:latin typeface="Apple Braille" pitchFamily="2" charset="0"/>
            </a:endParaRPr>
          </a:p>
          <a:p>
            <a:pPr marL="285750" indent="-285750">
              <a:buFont typeface="Wingdings" charset="2"/>
              <a:buChar char="Ø"/>
            </a:pPr>
            <a:r>
              <a:rPr lang="en-US" sz="2000" dirty="0">
                <a:solidFill>
                  <a:schemeClr val="tx1">
                    <a:lumMod val="50000"/>
                    <a:lumOff val="50000"/>
                  </a:schemeClr>
                </a:solidFill>
                <a:latin typeface="Apple Braille" pitchFamily="2" charset="0"/>
              </a:rPr>
              <a:t>Kristen </a:t>
            </a:r>
            <a:r>
              <a:rPr lang="en-US" sz="2000" dirty="0" err="1">
                <a:solidFill>
                  <a:schemeClr val="tx1">
                    <a:lumMod val="50000"/>
                    <a:lumOff val="50000"/>
                  </a:schemeClr>
                </a:solidFill>
                <a:latin typeface="Apple Braille" pitchFamily="2" charset="0"/>
              </a:rPr>
              <a:t>Augulewicz</a:t>
            </a:r>
            <a:endParaRPr lang="en-US" sz="2000" dirty="0">
              <a:solidFill>
                <a:schemeClr val="tx1">
                  <a:lumMod val="50000"/>
                  <a:lumOff val="50000"/>
                </a:schemeClr>
              </a:solidFill>
              <a:latin typeface="Apple Braille" pitchFamily="2" charset="0"/>
            </a:endParaRPr>
          </a:p>
        </p:txBody>
      </p:sp>
      <p:pic>
        <p:nvPicPr>
          <p:cNvPr id="4" name="Picture 3" descr="A close-up of a logo&#10;&#10;Description automatically generated">
            <a:extLst>
              <a:ext uri="{FF2B5EF4-FFF2-40B4-BE49-F238E27FC236}">
                <a16:creationId xmlns:a16="http://schemas.microsoft.com/office/drawing/2014/main" id="{CF2D7174-F05E-B710-B1DE-B430D8A40ED7}"/>
              </a:ext>
            </a:extLst>
          </p:cNvPr>
          <p:cNvPicPr>
            <a:picLocks noChangeAspect="1"/>
          </p:cNvPicPr>
          <p:nvPr/>
        </p:nvPicPr>
        <p:blipFill>
          <a:blip r:embed="rId3">
            <a:alphaModFix amt="30000"/>
            <a:extLst>
              <a:ext uri="{28A0092B-C50C-407E-A947-70E740481C1C}">
                <a14:useLocalDpi xmlns:a14="http://schemas.microsoft.com/office/drawing/2010/main" val="0"/>
              </a:ext>
            </a:extLst>
          </a:blip>
          <a:stretch>
            <a:fillRect/>
          </a:stretch>
        </p:blipFill>
        <p:spPr>
          <a:xfrm>
            <a:off x="10814236" y="6231526"/>
            <a:ext cx="1098651" cy="470415"/>
          </a:xfrm>
          <a:prstGeom prst="rect">
            <a:avLst/>
          </a:prstGeom>
        </p:spPr>
      </p:pic>
    </p:spTree>
    <p:extLst>
      <p:ext uri="{BB962C8B-B14F-4D97-AF65-F5344CB8AC3E}">
        <p14:creationId xmlns:p14="http://schemas.microsoft.com/office/powerpoint/2010/main" val="3834570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384229-3D4A-991B-5B00-13A87AB103C5}"/>
              </a:ext>
            </a:extLst>
          </p:cNvPr>
          <p:cNvPicPr>
            <a:picLocks noChangeAspect="1"/>
          </p:cNvPicPr>
          <p:nvPr/>
        </p:nvPicPr>
        <p:blipFill rotWithShape="1">
          <a:blip r:embed="rId3">
            <a:duotone>
              <a:prstClr val="black"/>
              <a:schemeClr val="bg1">
                <a:lumMod val="85000"/>
                <a:tint val="45000"/>
                <a:satMod val="400000"/>
              </a:schemeClr>
            </a:duotone>
            <a:alphaModFix amt="12000"/>
          </a:blip>
          <a:srcRect/>
          <a:stretch/>
        </p:blipFill>
        <p:spPr>
          <a:xfrm rot="19683548">
            <a:off x="2752905" y="-278552"/>
            <a:ext cx="10943913" cy="8194968"/>
          </a:xfrm>
          <a:prstGeom prst="rect">
            <a:avLst/>
          </a:prstGeom>
        </p:spPr>
      </p:pic>
      <p:sp>
        <p:nvSpPr>
          <p:cNvPr id="5" name="Rectangle 4">
            <a:extLst>
              <a:ext uri="{FF2B5EF4-FFF2-40B4-BE49-F238E27FC236}">
                <a16:creationId xmlns:a16="http://schemas.microsoft.com/office/drawing/2014/main" id="{47E70BBB-8D72-06F9-6B79-6D21E7859FD1}"/>
              </a:ext>
            </a:extLst>
          </p:cNvPr>
          <p:cNvSpPr/>
          <p:nvPr/>
        </p:nvSpPr>
        <p:spPr>
          <a:xfrm>
            <a:off x="1492468" y="2075738"/>
            <a:ext cx="9207063" cy="24121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B9E3D2-9420-A478-1741-AE1844E5B971}"/>
              </a:ext>
            </a:extLst>
          </p:cNvPr>
          <p:cNvSpPr>
            <a:spLocks noGrp="1"/>
          </p:cNvSpPr>
          <p:nvPr>
            <p:ph type="ctrTitle"/>
          </p:nvPr>
        </p:nvSpPr>
        <p:spPr>
          <a:xfrm>
            <a:off x="1556566" y="2794456"/>
            <a:ext cx="8986345" cy="1269088"/>
          </a:xfrm>
        </p:spPr>
        <p:txBody>
          <a:bodyPr>
            <a:noAutofit/>
          </a:bodyPr>
          <a:lstStyle/>
          <a:p>
            <a:r>
              <a:rPr lang="en-US" sz="10000" dirty="0">
                <a:solidFill>
                  <a:schemeClr val="tx1">
                    <a:lumMod val="50000"/>
                    <a:lumOff val="50000"/>
                  </a:schemeClr>
                </a:solidFill>
                <a:latin typeface="Apple Braille" pitchFamily="2" charset="0"/>
                <a:cs typeface="Times New Roman" panose="02020603050405020304" pitchFamily="18" charset="0"/>
              </a:rPr>
              <a:t>Thank You!</a:t>
            </a:r>
          </a:p>
        </p:txBody>
      </p:sp>
      <p:cxnSp>
        <p:nvCxnSpPr>
          <p:cNvPr id="14" name="Straight Connector 13">
            <a:extLst>
              <a:ext uri="{FF2B5EF4-FFF2-40B4-BE49-F238E27FC236}">
                <a16:creationId xmlns:a16="http://schemas.microsoft.com/office/drawing/2014/main" id="{6E9C1439-E3D2-2AD7-0439-0B321B54DD7A}"/>
              </a:ext>
            </a:extLst>
          </p:cNvPr>
          <p:cNvCxnSpPr>
            <a:cxnSpLocks/>
          </p:cNvCxnSpPr>
          <p:nvPr/>
        </p:nvCxnSpPr>
        <p:spPr>
          <a:xfrm>
            <a:off x="1492469" y="2075738"/>
            <a:ext cx="9207062"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3" name="Straight Connector 2">
            <a:extLst>
              <a:ext uri="{FF2B5EF4-FFF2-40B4-BE49-F238E27FC236}">
                <a16:creationId xmlns:a16="http://schemas.microsoft.com/office/drawing/2014/main" id="{C20B2C7B-90A3-C889-60B8-A958296597B7}"/>
              </a:ext>
            </a:extLst>
          </p:cNvPr>
          <p:cNvCxnSpPr>
            <a:cxnSpLocks/>
          </p:cNvCxnSpPr>
          <p:nvPr/>
        </p:nvCxnSpPr>
        <p:spPr>
          <a:xfrm>
            <a:off x="1492469" y="4481715"/>
            <a:ext cx="9207062" cy="0"/>
          </a:xfrm>
          <a:prstGeom prst="line">
            <a:avLst/>
          </a:prstGeom>
          <a:ln w="28575"/>
        </p:spPr>
        <p:style>
          <a:lnRef idx="1">
            <a:schemeClr val="accent2"/>
          </a:lnRef>
          <a:fillRef idx="0">
            <a:schemeClr val="accent2"/>
          </a:fillRef>
          <a:effectRef idx="0">
            <a:schemeClr val="accent2"/>
          </a:effectRef>
          <a:fontRef idx="minor">
            <a:schemeClr val="tx1"/>
          </a:fontRef>
        </p:style>
      </p:cxnSp>
      <p:pic>
        <p:nvPicPr>
          <p:cNvPr id="8" name="Picture 7" descr="A close-up of a logo&#10;&#10;Description automatically generated">
            <a:extLst>
              <a:ext uri="{FF2B5EF4-FFF2-40B4-BE49-F238E27FC236}">
                <a16:creationId xmlns:a16="http://schemas.microsoft.com/office/drawing/2014/main" id="{B5EF15AC-4A7D-7EC2-E719-56678486EE5C}"/>
              </a:ext>
            </a:extLst>
          </p:cNvPr>
          <p:cNvPicPr>
            <a:picLocks noChangeAspect="1"/>
          </p:cNvPicPr>
          <p:nvPr/>
        </p:nvPicPr>
        <p:blipFill>
          <a:blip r:embed="rId4">
            <a:alphaModFix amt="30000"/>
            <a:extLst>
              <a:ext uri="{28A0092B-C50C-407E-A947-70E740481C1C}">
                <a14:useLocalDpi xmlns:a14="http://schemas.microsoft.com/office/drawing/2010/main" val="0"/>
              </a:ext>
            </a:extLst>
          </a:blip>
          <a:stretch>
            <a:fillRect/>
          </a:stretch>
        </p:blipFill>
        <p:spPr>
          <a:xfrm>
            <a:off x="314989" y="6217672"/>
            <a:ext cx="1098651" cy="470415"/>
          </a:xfrm>
          <a:prstGeom prst="rect">
            <a:avLst/>
          </a:prstGeom>
        </p:spPr>
      </p:pic>
    </p:spTree>
    <p:extLst>
      <p:ext uri="{BB962C8B-B14F-4D97-AF65-F5344CB8AC3E}">
        <p14:creationId xmlns:p14="http://schemas.microsoft.com/office/powerpoint/2010/main" val="3297045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9E3D2-9420-A478-1741-AE1844E5B971}"/>
              </a:ext>
            </a:extLst>
          </p:cNvPr>
          <p:cNvSpPr>
            <a:spLocks noGrp="1"/>
          </p:cNvSpPr>
          <p:nvPr>
            <p:ph type="ctrTitle"/>
          </p:nvPr>
        </p:nvSpPr>
        <p:spPr>
          <a:xfrm>
            <a:off x="149772" y="512164"/>
            <a:ext cx="11892456" cy="1269088"/>
          </a:xfrm>
        </p:spPr>
        <p:txBody>
          <a:bodyPr>
            <a:noAutofit/>
          </a:bodyPr>
          <a:lstStyle/>
          <a:p>
            <a:r>
              <a:rPr lang="en-US" sz="4500" dirty="0">
                <a:solidFill>
                  <a:schemeClr val="tx1">
                    <a:lumMod val="50000"/>
                    <a:lumOff val="50000"/>
                  </a:schemeClr>
                </a:solidFill>
                <a:latin typeface="Apple Braille" pitchFamily="2" charset="0"/>
                <a:cs typeface="Times New Roman" panose="02020603050405020304" pitchFamily="18" charset="0"/>
              </a:rPr>
              <a:t>Background: </a:t>
            </a:r>
            <a:br>
              <a:rPr lang="en-US" sz="4500" dirty="0">
                <a:solidFill>
                  <a:schemeClr val="tx1">
                    <a:lumMod val="50000"/>
                    <a:lumOff val="50000"/>
                  </a:schemeClr>
                </a:solidFill>
                <a:latin typeface="Apple Braille" pitchFamily="2" charset="0"/>
                <a:cs typeface="Times New Roman" panose="02020603050405020304" pitchFamily="18" charset="0"/>
              </a:rPr>
            </a:br>
            <a:r>
              <a:rPr lang="en-US" sz="4500" dirty="0">
                <a:solidFill>
                  <a:schemeClr val="tx1">
                    <a:lumMod val="50000"/>
                    <a:lumOff val="50000"/>
                  </a:schemeClr>
                </a:solidFill>
                <a:latin typeface="Apple Braille" pitchFamily="2" charset="0"/>
                <a:cs typeface="Times New Roman" panose="02020603050405020304" pitchFamily="18" charset="0"/>
              </a:rPr>
              <a:t>Restriction Modification (RM) Systems</a:t>
            </a:r>
          </a:p>
        </p:txBody>
      </p:sp>
      <p:pic>
        <p:nvPicPr>
          <p:cNvPr id="6" name="Picture 5">
            <a:extLst>
              <a:ext uri="{FF2B5EF4-FFF2-40B4-BE49-F238E27FC236}">
                <a16:creationId xmlns:a16="http://schemas.microsoft.com/office/drawing/2014/main" id="{80B56845-DFCC-F184-50B0-D8E7C28FA34D}"/>
              </a:ext>
            </a:extLst>
          </p:cNvPr>
          <p:cNvPicPr>
            <a:picLocks noChangeAspect="1"/>
          </p:cNvPicPr>
          <p:nvPr/>
        </p:nvPicPr>
        <p:blipFill>
          <a:blip r:embed="rId3"/>
          <a:stretch>
            <a:fillRect/>
          </a:stretch>
        </p:blipFill>
        <p:spPr>
          <a:xfrm>
            <a:off x="335370" y="2092341"/>
            <a:ext cx="6086452" cy="3724055"/>
          </a:xfrm>
          <a:prstGeom prst="rect">
            <a:avLst/>
          </a:prstGeom>
        </p:spPr>
      </p:pic>
      <p:sp>
        <p:nvSpPr>
          <p:cNvPr id="9" name="TextBox 8">
            <a:extLst>
              <a:ext uri="{FF2B5EF4-FFF2-40B4-BE49-F238E27FC236}">
                <a16:creationId xmlns:a16="http://schemas.microsoft.com/office/drawing/2014/main" id="{3695FD73-2FAD-750E-441A-BD1B2CFFA8A8}"/>
              </a:ext>
            </a:extLst>
          </p:cNvPr>
          <p:cNvSpPr txBox="1"/>
          <p:nvPr/>
        </p:nvSpPr>
        <p:spPr>
          <a:xfrm>
            <a:off x="380520" y="5957462"/>
            <a:ext cx="5996152" cy="230832"/>
          </a:xfrm>
          <a:prstGeom prst="rect">
            <a:avLst/>
          </a:prstGeom>
          <a:noFill/>
        </p:spPr>
        <p:txBody>
          <a:bodyPr wrap="square" rtlCol="0">
            <a:spAutoFit/>
          </a:bodyPr>
          <a:lstStyle/>
          <a:p>
            <a:pPr algn="ctr"/>
            <a:r>
              <a:rPr lang="en-US" sz="900" dirty="0">
                <a:solidFill>
                  <a:schemeClr val="tx2">
                    <a:lumMod val="75000"/>
                  </a:schemeClr>
                </a:solidFill>
                <a:latin typeface="Times New Roman" panose="02020603050405020304" pitchFamily="18" charset="0"/>
                <a:cs typeface="Times New Roman" panose="02020603050405020304" pitchFamily="18" charset="0"/>
              </a:rPr>
              <a:t>Source: </a:t>
            </a:r>
            <a:r>
              <a:rPr lang="en-US" sz="900" b="0" i="0" dirty="0">
                <a:solidFill>
                  <a:srgbClr val="1155CC"/>
                </a:solidFill>
                <a:effectLst/>
                <a:latin typeface="Times New Roman" panose="02020603050405020304" pitchFamily="18" charset="0"/>
                <a:cs typeface="Times New Roman" panose="02020603050405020304" pitchFamily="18" charset="0"/>
                <a:hlinkClick r:id="rId4"/>
              </a:rPr>
              <a:t>Diverse Functions of Restriction-Modification Systems in Addition to Cellular Defense - PMC (nih.gov)</a:t>
            </a:r>
            <a:endParaRPr lang="en-US" sz="9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20168E03-2189-7B0D-1D76-D8E00C8AA2FC}"/>
              </a:ext>
            </a:extLst>
          </p:cNvPr>
          <p:cNvSpPr txBox="1"/>
          <p:nvPr/>
        </p:nvSpPr>
        <p:spPr>
          <a:xfrm>
            <a:off x="6585629" y="1935154"/>
            <a:ext cx="5327258" cy="3693319"/>
          </a:xfrm>
          <a:prstGeom prst="rect">
            <a:avLst/>
          </a:prstGeom>
          <a:noFill/>
        </p:spPr>
        <p:txBody>
          <a:bodyPr wrap="square" rtlCol="0">
            <a:spAutoFit/>
          </a:bodyPr>
          <a:lstStyle/>
          <a:p>
            <a:pPr marL="285750" indent="-285750">
              <a:buFont typeface="Arial" panose="020B0604020202020204" pitchFamily="34" charset="0"/>
              <a:buChar char="•"/>
            </a:pPr>
            <a:r>
              <a:rPr lang="en-US" sz="2600" dirty="0">
                <a:solidFill>
                  <a:schemeClr val="tx1">
                    <a:lumMod val="50000"/>
                    <a:lumOff val="50000"/>
                  </a:schemeClr>
                </a:solidFill>
                <a:latin typeface="Apple Braille" pitchFamily="2" charset="0"/>
                <a:cs typeface="Times New Roman" panose="02020603050405020304" pitchFamily="18" charset="0"/>
              </a:rPr>
              <a:t>Restriction Enzymes (REs) cut at a recognition site</a:t>
            </a:r>
          </a:p>
          <a:p>
            <a:pPr marL="285750" indent="-285750">
              <a:buFont typeface="Arial" panose="020B0604020202020204" pitchFamily="34" charset="0"/>
              <a:buChar char="•"/>
            </a:pPr>
            <a:r>
              <a:rPr lang="en-US" sz="2600" dirty="0">
                <a:solidFill>
                  <a:schemeClr val="tx1">
                    <a:lumMod val="50000"/>
                    <a:lumOff val="50000"/>
                  </a:schemeClr>
                </a:solidFill>
                <a:latin typeface="Apple Braille" pitchFamily="2" charset="0"/>
                <a:cs typeface="Times New Roman" panose="02020603050405020304" pitchFamily="18" charset="0"/>
              </a:rPr>
              <a:t>Methyltransferases (MTs) methylate a recognition site</a:t>
            </a:r>
          </a:p>
          <a:p>
            <a:pPr marL="285750" indent="-285750">
              <a:buFont typeface="Arial" panose="020B0604020202020204" pitchFamily="34" charset="0"/>
              <a:buChar char="•"/>
            </a:pPr>
            <a:r>
              <a:rPr lang="en-US" sz="2600" dirty="0">
                <a:solidFill>
                  <a:schemeClr val="tx1">
                    <a:lumMod val="50000"/>
                    <a:lumOff val="50000"/>
                  </a:schemeClr>
                </a:solidFill>
                <a:latin typeface="Apple Braille" pitchFamily="2" charset="0"/>
                <a:cs typeface="Times New Roman" panose="02020603050405020304" pitchFamily="18" charset="0"/>
              </a:rPr>
              <a:t>These enzymes work together to protect the cell</a:t>
            </a:r>
          </a:p>
          <a:p>
            <a:pPr marL="285750" indent="-285750">
              <a:buFont typeface="Arial" panose="020B0604020202020204" pitchFamily="34" charset="0"/>
              <a:buChar char="•"/>
            </a:pPr>
            <a:r>
              <a:rPr lang="en-US" sz="2600" dirty="0">
                <a:solidFill>
                  <a:schemeClr val="tx1">
                    <a:lumMod val="50000"/>
                    <a:lumOff val="50000"/>
                  </a:schemeClr>
                </a:solidFill>
                <a:latin typeface="Apple Braille" pitchFamily="2" charset="0"/>
                <a:cs typeface="Times New Roman" panose="02020603050405020304" pitchFamily="18" charset="0"/>
              </a:rPr>
              <a:t>Typically found within 4 genes of each other so that they are co-regulated and inherited together</a:t>
            </a:r>
          </a:p>
        </p:txBody>
      </p:sp>
      <p:pic>
        <p:nvPicPr>
          <p:cNvPr id="4" name="Picture 3" descr="A close-up of a logo&#10;&#10;Description automatically generated">
            <a:extLst>
              <a:ext uri="{FF2B5EF4-FFF2-40B4-BE49-F238E27FC236}">
                <a16:creationId xmlns:a16="http://schemas.microsoft.com/office/drawing/2014/main" id="{055DEE5E-667E-233A-D9AB-FC7FB7933706}"/>
              </a:ext>
            </a:extLst>
          </p:cNvPr>
          <p:cNvPicPr>
            <a:picLocks noChangeAspect="1"/>
          </p:cNvPicPr>
          <p:nvPr/>
        </p:nvPicPr>
        <p:blipFill>
          <a:blip r:embed="rId5">
            <a:alphaModFix amt="30000"/>
            <a:extLst>
              <a:ext uri="{28A0092B-C50C-407E-A947-70E740481C1C}">
                <a14:useLocalDpi xmlns:a14="http://schemas.microsoft.com/office/drawing/2010/main" val="0"/>
              </a:ext>
            </a:extLst>
          </a:blip>
          <a:stretch>
            <a:fillRect/>
          </a:stretch>
        </p:blipFill>
        <p:spPr>
          <a:xfrm>
            <a:off x="10814236" y="6231526"/>
            <a:ext cx="1098651" cy="470415"/>
          </a:xfrm>
          <a:prstGeom prst="rect">
            <a:avLst/>
          </a:prstGeom>
        </p:spPr>
      </p:pic>
    </p:spTree>
    <p:extLst>
      <p:ext uri="{BB962C8B-B14F-4D97-AF65-F5344CB8AC3E}">
        <p14:creationId xmlns:p14="http://schemas.microsoft.com/office/powerpoint/2010/main" val="924515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384229-3D4A-991B-5B00-13A87AB103C5}"/>
              </a:ext>
            </a:extLst>
          </p:cNvPr>
          <p:cNvPicPr>
            <a:picLocks noChangeAspect="1"/>
          </p:cNvPicPr>
          <p:nvPr/>
        </p:nvPicPr>
        <p:blipFill rotWithShape="1">
          <a:blip r:embed="rId3">
            <a:duotone>
              <a:prstClr val="black"/>
              <a:schemeClr val="bg1">
                <a:lumMod val="85000"/>
                <a:tint val="45000"/>
                <a:satMod val="400000"/>
              </a:schemeClr>
            </a:duotone>
            <a:alphaModFix amt="12000"/>
          </a:blip>
          <a:srcRect/>
          <a:stretch/>
        </p:blipFill>
        <p:spPr>
          <a:xfrm rot="19683548">
            <a:off x="2752905" y="-278552"/>
            <a:ext cx="10943913" cy="8194968"/>
          </a:xfrm>
          <a:prstGeom prst="rect">
            <a:avLst/>
          </a:prstGeom>
        </p:spPr>
      </p:pic>
      <p:sp>
        <p:nvSpPr>
          <p:cNvPr id="5" name="Rectangle 4">
            <a:extLst>
              <a:ext uri="{FF2B5EF4-FFF2-40B4-BE49-F238E27FC236}">
                <a16:creationId xmlns:a16="http://schemas.microsoft.com/office/drawing/2014/main" id="{47E70BBB-8D72-06F9-6B79-6D21E7859FD1}"/>
              </a:ext>
            </a:extLst>
          </p:cNvPr>
          <p:cNvSpPr/>
          <p:nvPr/>
        </p:nvSpPr>
        <p:spPr>
          <a:xfrm>
            <a:off x="1492468" y="2075738"/>
            <a:ext cx="9207063" cy="24121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B9E3D2-9420-A478-1741-AE1844E5B971}"/>
              </a:ext>
            </a:extLst>
          </p:cNvPr>
          <p:cNvSpPr>
            <a:spLocks noGrp="1"/>
          </p:cNvSpPr>
          <p:nvPr>
            <p:ph type="ctrTitle"/>
          </p:nvPr>
        </p:nvSpPr>
        <p:spPr>
          <a:xfrm>
            <a:off x="1602826" y="2719751"/>
            <a:ext cx="8986345" cy="1269088"/>
          </a:xfrm>
        </p:spPr>
        <p:txBody>
          <a:bodyPr>
            <a:noAutofit/>
          </a:bodyPr>
          <a:lstStyle/>
          <a:p>
            <a:r>
              <a:rPr lang="en-US" sz="4500" dirty="0">
                <a:solidFill>
                  <a:schemeClr val="tx1">
                    <a:lumMod val="50000"/>
                    <a:lumOff val="50000"/>
                  </a:schemeClr>
                </a:solidFill>
                <a:latin typeface="Apple Braille" pitchFamily="2" charset="0"/>
                <a:cs typeface="Times New Roman" panose="02020603050405020304" pitchFamily="18" charset="0"/>
              </a:rPr>
              <a:t>Hypothesis:</a:t>
            </a:r>
            <a:br>
              <a:rPr lang="en-US" sz="4500" dirty="0">
                <a:solidFill>
                  <a:schemeClr val="tx1">
                    <a:lumMod val="50000"/>
                    <a:lumOff val="50000"/>
                  </a:schemeClr>
                </a:solidFill>
                <a:latin typeface="Apple Braille" pitchFamily="2" charset="0"/>
                <a:cs typeface="Times New Roman" panose="02020603050405020304" pitchFamily="18" charset="0"/>
              </a:rPr>
            </a:br>
            <a:br>
              <a:rPr lang="en-US" sz="1200" dirty="0">
                <a:solidFill>
                  <a:schemeClr val="tx1">
                    <a:lumMod val="50000"/>
                    <a:lumOff val="50000"/>
                  </a:schemeClr>
                </a:solidFill>
                <a:latin typeface="Apple Braille" pitchFamily="2" charset="0"/>
                <a:cs typeface="Times New Roman" panose="02020603050405020304" pitchFamily="18" charset="0"/>
              </a:rPr>
            </a:br>
            <a:r>
              <a:rPr lang="en-US" sz="3500" dirty="0">
                <a:solidFill>
                  <a:schemeClr val="tx1">
                    <a:lumMod val="50000"/>
                    <a:lumOff val="50000"/>
                  </a:schemeClr>
                </a:solidFill>
                <a:latin typeface="Apple Braille" pitchFamily="2" charset="0"/>
                <a:cs typeface="Times New Roman" panose="02020603050405020304" pitchFamily="18" charset="0"/>
              </a:rPr>
              <a:t>There might exist RM Systems such that the RE is far from its cognate MT</a:t>
            </a:r>
          </a:p>
        </p:txBody>
      </p:sp>
      <p:cxnSp>
        <p:nvCxnSpPr>
          <p:cNvPr id="14" name="Straight Connector 13">
            <a:extLst>
              <a:ext uri="{FF2B5EF4-FFF2-40B4-BE49-F238E27FC236}">
                <a16:creationId xmlns:a16="http://schemas.microsoft.com/office/drawing/2014/main" id="{6E9C1439-E3D2-2AD7-0439-0B321B54DD7A}"/>
              </a:ext>
            </a:extLst>
          </p:cNvPr>
          <p:cNvCxnSpPr>
            <a:cxnSpLocks/>
          </p:cNvCxnSpPr>
          <p:nvPr/>
        </p:nvCxnSpPr>
        <p:spPr>
          <a:xfrm>
            <a:off x="1492469" y="2075738"/>
            <a:ext cx="9207062"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3" name="Straight Connector 2">
            <a:extLst>
              <a:ext uri="{FF2B5EF4-FFF2-40B4-BE49-F238E27FC236}">
                <a16:creationId xmlns:a16="http://schemas.microsoft.com/office/drawing/2014/main" id="{C20B2C7B-90A3-C889-60B8-A958296597B7}"/>
              </a:ext>
            </a:extLst>
          </p:cNvPr>
          <p:cNvCxnSpPr>
            <a:cxnSpLocks/>
          </p:cNvCxnSpPr>
          <p:nvPr/>
        </p:nvCxnSpPr>
        <p:spPr>
          <a:xfrm>
            <a:off x="1492469" y="4481715"/>
            <a:ext cx="9207062"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6" name="Title 1">
            <a:extLst>
              <a:ext uri="{FF2B5EF4-FFF2-40B4-BE49-F238E27FC236}">
                <a16:creationId xmlns:a16="http://schemas.microsoft.com/office/drawing/2014/main" id="{1A6490CA-DC13-D34B-B439-3106483A14F3}"/>
              </a:ext>
            </a:extLst>
          </p:cNvPr>
          <p:cNvSpPr txBox="1">
            <a:spLocks/>
          </p:cNvSpPr>
          <p:nvPr/>
        </p:nvSpPr>
        <p:spPr>
          <a:xfrm>
            <a:off x="4415992" y="4042303"/>
            <a:ext cx="3202360" cy="43941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dirty="0">
                <a:solidFill>
                  <a:schemeClr val="tx1">
                    <a:lumMod val="50000"/>
                    <a:lumOff val="50000"/>
                  </a:schemeClr>
                </a:solidFill>
                <a:latin typeface="Apple Braille" pitchFamily="2" charset="0"/>
                <a:cs typeface="Times New Roman" panose="02020603050405020304" pitchFamily="18" charset="0"/>
              </a:rPr>
              <a:t>Thank you to Rich Roberts</a:t>
            </a:r>
          </a:p>
        </p:txBody>
      </p:sp>
      <p:pic>
        <p:nvPicPr>
          <p:cNvPr id="8" name="Picture 7" descr="A close-up of a logo&#10;&#10;Description automatically generated">
            <a:extLst>
              <a:ext uri="{FF2B5EF4-FFF2-40B4-BE49-F238E27FC236}">
                <a16:creationId xmlns:a16="http://schemas.microsoft.com/office/drawing/2014/main" id="{7AABCFBB-9BA0-9244-5691-7C7C66FED875}"/>
              </a:ext>
            </a:extLst>
          </p:cNvPr>
          <p:cNvPicPr>
            <a:picLocks noChangeAspect="1"/>
          </p:cNvPicPr>
          <p:nvPr/>
        </p:nvPicPr>
        <p:blipFill>
          <a:blip r:embed="rId4">
            <a:alphaModFix amt="30000"/>
            <a:extLst>
              <a:ext uri="{28A0092B-C50C-407E-A947-70E740481C1C}">
                <a14:useLocalDpi xmlns:a14="http://schemas.microsoft.com/office/drawing/2010/main" val="0"/>
              </a:ext>
            </a:extLst>
          </a:blip>
          <a:stretch>
            <a:fillRect/>
          </a:stretch>
        </p:blipFill>
        <p:spPr>
          <a:xfrm>
            <a:off x="314989" y="6203817"/>
            <a:ext cx="1098651" cy="470415"/>
          </a:xfrm>
          <a:prstGeom prst="rect">
            <a:avLst/>
          </a:prstGeom>
        </p:spPr>
      </p:pic>
    </p:spTree>
    <p:extLst>
      <p:ext uri="{BB962C8B-B14F-4D97-AF65-F5344CB8AC3E}">
        <p14:creationId xmlns:p14="http://schemas.microsoft.com/office/powerpoint/2010/main" val="3488473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diagram of a process flow&#10;&#10;Description automatically generated">
            <a:extLst>
              <a:ext uri="{FF2B5EF4-FFF2-40B4-BE49-F238E27FC236}">
                <a16:creationId xmlns:a16="http://schemas.microsoft.com/office/drawing/2014/main" id="{919D1CD9-254C-AF76-F2D8-38FD680A86F9}"/>
              </a:ext>
            </a:extLst>
          </p:cNvPr>
          <p:cNvPicPr>
            <a:picLocks noChangeAspect="1"/>
          </p:cNvPicPr>
          <p:nvPr/>
        </p:nvPicPr>
        <p:blipFill>
          <a:blip r:embed="rId3"/>
          <a:stretch>
            <a:fillRect/>
          </a:stretch>
        </p:blipFill>
        <p:spPr>
          <a:xfrm>
            <a:off x="7096651" y="73040"/>
            <a:ext cx="3487091" cy="6784960"/>
          </a:xfrm>
          <a:prstGeom prst="rect">
            <a:avLst/>
          </a:prstGeom>
        </p:spPr>
      </p:pic>
      <p:sp>
        <p:nvSpPr>
          <p:cNvPr id="5" name="Title 1">
            <a:extLst>
              <a:ext uri="{FF2B5EF4-FFF2-40B4-BE49-F238E27FC236}">
                <a16:creationId xmlns:a16="http://schemas.microsoft.com/office/drawing/2014/main" id="{83A28117-8CEE-6861-AE4D-CA6488AD48F4}"/>
              </a:ext>
            </a:extLst>
          </p:cNvPr>
          <p:cNvSpPr txBox="1">
            <a:spLocks/>
          </p:cNvSpPr>
          <p:nvPr/>
        </p:nvSpPr>
        <p:spPr>
          <a:xfrm>
            <a:off x="718740" y="457363"/>
            <a:ext cx="5098473" cy="144878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chemeClr val="tx1">
                    <a:lumMod val="50000"/>
                    <a:lumOff val="50000"/>
                  </a:schemeClr>
                </a:solidFill>
                <a:latin typeface="Apple Braille" pitchFamily="2" charset="0"/>
                <a:cs typeface="Times New Roman" panose="02020603050405020304" pitchFamily="18" charset="0"/>
              </a:rPr>
              <a:t>Bioinformatics Workflow</a:t>
            </a:r>
          </a:p>
          <a:p>
            <a:pPr algn="ctr"/>
            <a:r>
              <a:rPr lang="en-US" sz="2000" dirty="0">
                <a:solidFill>
                  <a:schemeClr val="tx1">
                    <a:lumMod val="50000"/>
                    <a:lumOff val="50000"/>
                  </a:schemeClr>
                </a:solidFill>
                <a:latin typeface="Apple Braille" pitchFamily="2" charset="0"/>
                <a:cs typeface="Times New Roman" panose="02020603050405020304" pitchFamily="18" charset="0"/>
              </a:rPr>
              <a:t>(Thank you Sean and Yi)</a:t>
            </a:r>
          </a:p>
        </p:txBody>
      </p:sp>
      <p:sp>
        <p:nvSpPr>
          <p:cNvPr id="8" name="TextBox 7">
            <a:extLst>
              <a:ext uri="{FF2B5EF4-FFF2-40B4-BE49-F238E27FC236}">
                <a16:creationId xmlns:a16="http://schemas.microsoft.com/office/drawing/2014/main" id="{6A825CD2-6391-8E4A-4E03-7BAD4642C3B4}"/>
              </a:ext>
            </a:extLst>
          </p:cNvPr>
          <p:cNvSpPr txBox="1"/>
          <p:nvPr/>
        </p:nvSpPr>
        <p:spPr>
          <a:xfrm>
            <a:off x="1191535" y="1715961"/>
            <a:ext cx="4753645" cy="4985980"/>
          </a:xfrm>
          <a:prstGeom prst="rect">
            <a:avLst/>
          </a:prstGeom>
          <a:noFill/>
        </p:spPr>
        <p:txBody>
          <a:bodyPr wrap="square">
            <a:spAutoFit/>
          </a:bodyPr>
          <a:lstStyle/>
          <a:p>
            <a:pPr algn="l" rtl="0" fontAlgn="base">
              <a:buFont typeface="Arial" panose="020B0604020202020204" pitchFamily="34" charset="0"/>
              <a:buChar char="•"/>
            </a:pPr>
            <a:r>
              <a:rPr lang="en-US" sz="2500" b="0" i="0" dirty="0">
                <a:solidFill>
                  <a:schemeClr val="tx1">
                    <a:lumMod val="50000"/>
                    <a:lumOff val="50000"/>
                  </a:schemeClr>
                </a:solidFill>
                <a:effectLst/>
                <a:latin typeface="Apple Braille" pitchFamily="2" charset="0"/>
              </a:rPr>
              <a:t> </a:t>
            </a:r>
            <a:r>
              <a:rPr lang="en-US" sz="2500" b="0" i="0" u="none" strike="noStrike" dirty="0">
                <a:solidFill>
                  <a:schemeClr val="tx1">
                    <a:lumMod val="50000"/>
                    <a:lumOff val="50000"/>
                  </a:schemeClr>
                </a:solidFill>
                <a:effectLst/>
                <a:latin typeface="Apple Braille" pitchFamily="2" charset="0"/>
              </a:rPr>
              <a:t>Developed on Bacillus Representative</a:t>
            </a:r>
          </a:p>
          <a:p>
            <a:pPr algn="l" rtl="0" fontAlgn="base">
              <a:buFont typeface="Arial" panose="020B0604020202020204" pitchFamily="34" charset="0"/>
              <a:buChar char="•"/>
            </a:pPr>
            <a:r>
              <a:rPr lang="en-US" sz="2500" b="0" i="0" dirty="0">
                <a:solidFill>
                  <a:schemeClr val="tx1">
                    <a:lumMod val="50000"/>
                    <a:lumOff val="50000"/>
                  </a:schemeClr>
                </a:solidFill>
                <a:effectLst/>
                <a:latin typeface="Apple Braille" pitchFamily="2" charset="0"/>
              </a:rPr>
              <a:t> Tested on Bordetella Genome​</a:t>
            </a:r>
          </a:p>
          <a:p>
            <a:pPr algn="l" rtl="0" fontAlgn="base">
              <a:buFont typeface="Arial" panose="020B0604020202020204" pitchFamily="34" charset="0"/>
              <a:buChar char="•"/>
            </a:pPr>
            <a:r>
              <a:rPr lang="en-US" sz="2500" dirty="0">
                <a:solidFill>
                  <a:schemeClr val="tx1">
                    <a:lumMod val="50000"/>
                    <a:lumOff val="50000"/>
                  </a:schemeClr>
                </a:solidFill>
                <a:latin typeface="Apple Braille" pitchFamily="2" charset="0"/>
              </a:rPr>
              <a:t> Annotated with Gold Standard Enzymes and REBASE Enzymes with known recognition sequences</a:t>
            </a:r>
            <a:endParaRPr lang="en-US" sz="2500" b="0" i="0" dirty="0">
              <a:solidFill>
                <a:schemeClr val="tx1">
                  <a:lumMod val="50000"/>
                  <a:lumOff val="50000"/>
                </a:schemeClr>
              </a:solidFill>
              <a:effectLst/>
              <a:latin typeface="Apple Braille" pitchFamily="2" charset="0"/>
            </a:endParaRPr>
          </a:p>
          <a:p>
            <a:pPr algn="l" rtl="0" fontAlgn="base">
              <a:buFont typeface="Arial" panose="020B0604020202020204" pitchFamily="34" charset="0"/>
              <a:buChar char="•"/>
            </a:pPr>
            <a:r>
              <a:rPr lang="en-US" sz="2500" b="0" i="0" u="none" strike="noStrike" dirty="0">
                <a:solidFill>
                  <a:schemeClr val="tx1">
                    <a:lumMod val="50000"/>
                    <a:lumOff val="50000"/>
                  </a:schemeClr>
                </a:solidFill>
                <a:effectLst/>
                <a:latin typeface="Apple Braille" pitchFamily="2" charset="0"/>
              </a:rPr>
              <a:t> Used on:</a:t>
            </a:r>
            <a:r>
              <a:rPr lang="en-US" sz="2500" b="0" i="0" dirty="0">
                <a:solidFill>
                  <a:schemeClr val="tx1">
                    <a:lumMod val="50000"/>
                    <a:lumOff val="50000"/>
                  </a:schemeClr>
                </a:solidFill>
                <a:effectLst/>
                <a:latin typeface="Apple Braille" pitchFamily="2" charset="0"/>
              </a:rPr>
              <a:t>​</a:t>
            </a:r>
          </a:p>
          <a:p>
            <a:pPr lvl="1" fontAlgn="base">
              <a:buFont typeface="Arial" panose="020B0604020202020204" pitchFamily="34" charset="0"/>
              <a:buChar char="•"/>
            </a:pPr>
            <a:r>
              <a:rPr lang="en-US" sz="2500" b="0" i="0" u="none" strike="noStrike" dirty="0">
                <a:solidFill>
                  <a:schemeClr val="tx1">
                    <a:lumMod val="50000"/>
                    <a:lumOff val="50000"/>
                  </a:schemeClr>
                </a:solidFill>
                <a:effectLst/>
                <a:latin typeface="Apple Braille" pitchFamily="2" charset="0"/>
              </a:rPr>
              <a:t> NEB strains</a:t>
            </a:r>
            <a:r>
              <a:rPr lang="en-US" sz="2500" b="0" i="0" dirty="0">
                <a:solidFill>
                  <a:schemeClr val="tx1">
                    <a:lumMod val="50000"/>
                    <a:lumOff val="50000"/>
                  </a:schemeClr>
                </a:solidFill>
                <a:effectLst/>
                <a:latin typeface="Apple Braille" pitchFamily="2" charset="0"/>
              </a:rPr>
              <a:t>​</a:t>
            </a:r>
            <a:endParaRPr lang="en-US" sz="2500" dirty="0">
              <a:solidFill>
                <a:schemeClr val="tx1">
                  <a:lumMod val="50000"/>
                  <a:lumOff val="50000"/>
                </a:schemeClr>
              </a:solidFill>
              <a:latin typeface="Apple Braille" pitchFamily="2" charset="0"/>
            </a:endParaRPr>
          </a:p>
          <a:p>
            <a:pPr lvl="2" fontAlgn="base">
              <a:buFont typeface="Arial" panose="020B0604020202020204" pitchFamily="34" charset="0"/>
              <a:buChar char="•"/>
            </a:pPr>
            <a:r>
              <a:rPr lang="en-US" sz="2500" b="0" i="0" dirty="0">
                <a:solidFill>
                  <a:schemeClr val="tx1">
                    <a:lumMod val="50000"/>
                    <a:lumOff val="50000"/>
                  </a:schemeClr>
                </a:solidFill>
                <a:effectLst/>
                <a:latin typeface="Apple Braille" pitchFamily="2" charset="0"/>
              </a:rPr>
              <a:t>614 mb</a:t>
            </a:r>
          </a:p>
          <a:p>
            <a:pPr lvl="1" fontAlgn="base">
              <a:buFont typeface="Arial" panose="020B0604020202020204" pitchFamily="34" charset="0"/>
              <a:buChar char="•"/>
            </a:pPr>
            <a:r>
              <a:rPr lang="en-US" sz="2500" b="0" i="0" u="none" strike="noStrike" dirty="0">
                <a:solidFill>
                  <a:schemeClr val="tx1">
                    <a:lumMod val="50000"/>
                    <a:lumOff val="50000"/>
                  </a:schemeClr>
                </a:solidFill>
                <a:effectLst/>
                <a:latin typeface="Apple Braille" pitchFamily="2" charset="0"/>
              </a:rPr>
              <a:t> Representative prokaryotes</a:t>
            </a:r>
          </a:p>
          <a:p>
            <a:pPr lvl="2" fontAlgn="base">
              <a:buFont typeface="Arial" panose="020B0604020202020204" pitchFamily="34" charset="0"/>
              <a:buChar char="•"/>
            </a:pPr>
            <a:r>
              <a:rPr lang="en-US" sz="2500" b="0" i="0" u="none" strike="noStrike" dirty="0">
                <a:solidFill>
                  <a:schemeClr val="tx1">
                    <a:lumMod val="50000"/>
                    <a:lumOff val="50000"/>
                  </a:schemeClr>
                </a:solidFill>
                <a:effectLst/>
                <a:latin typeface="Apple Braille" pitchFamily="2" charset="0"/>
              </a:rPr>
              <a:t> 157 gb (~16k genomes)</a:t>
            </a:r>
            <a:endParaRPr lang="en-US" sz="2500" b="0" i="0" dirty="0">
              <a:solidFill>
                <a:schemeClr val="tx1">
                  <a:lumMod val="50000"/>
                  <a:lumOff val="50000"/>
                </a:schemeClr>
              </a:solidFill>
              <a:effectLst/>
              <a:latin typeface="Apple Braille" pitchFamily="2" charset="0"/>
            </a:endParaRPr>
          </a:p>
          <a:p>
            <a:endParaRPr lang="en-US" dirty="0"/>
          </a:p>
        </p:txBody>
      </p:sp>
      <p:cxnSp>
        <p:nvCxnSpPr>
          <p:cNvPr id="9" name="Straight Connector 8">
            <a:extLst>
              <a:ext uri="{FF2B5EF4-FFF2-40B4-BE49-F238E27FC236}">
                <a16:creationId xmlns:a16="http://schemas.microsoft.com/office/drawing/2014/main" id="{6269ED8C-074B-2171-444A-BB22058EF1A1}"/>
              </a:ext>
            </a:extLst>
          </p:cNvPr>
          <p:cNvCxnSpPr>
            <a:cxnSpLocks/>
          </p:cNvCxnSpPr>
          <p:nvPr/>
        </p:nvCxnSpPr>
        <p:spPr>
          <a:xfrm>
            <a:off x="887213" y="1631824"/>
            <a:ext cx="4761528"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11" name="Frame 10">
            <a:extLst>
              <a:ext uri="{FF2B5EF4-FFF2-40B4-BE49-F238E27FC236}">
                <a16:creationId xmlns:a16="http://schemas.microsoft.com/office/drawing/2014/main" id="{2F073C72-63F8-4E94-650B-A5EE49972662}"/>
              </a:ext>
            </a:extLst>
          </p:cNvPr>
          <p:cNvSpPr/>
          <p:nvPr/>
        </p:nvSpPr>
        <p:spPr>
          <a:xfrm>
            <a:off x="7096651" y="4532585"/>
            <a:ext cx="1637445" cy="835257"/>
          </a:xfrm>
          <a:prstGeom prst="frame">
            <a:avLst>
              <a:gd name="adj1" fmla="val 14643"/>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12" name="Group 11">
            <a:extLst>
              <a:ext uri="{FF2B5EF4-FFF2-40B4-BE49-F238E27FC236}">
                <a16:creationId xmlns:a16="http://schemas.microsoft.com/office/drawing/2014/main" id="{C6DCE6A9-6D01-5EF7-02E1-500A022BADBA}"/>
              </a:ext>
            </a:extLst>
          </p:cNvPr>
          <p:cNvGrpSpPr/>
          <p:nvPr/>
        </p:nvGrpSpPr>
        <p:grpSpPr>
          <a:xfrm>
            <a:off x="10663200" y="5000773"/>
            <a:ext cx="512558" cy="512556"/>
            <a:chOff x="5219701" y="4116388"/>
            <a:chExt cx="363538" cy="363538"/>
          </a:xfrm>
        </p:grpSpPr>
        <p:sp>
          <p:nvSpPr>
            <p:cNvPr id="13" name="Oval 84">
              <a:extLst>
                <a:ext uri="{FF2B5EF4-FFF2-40B4-BE49-F238E27FC236}">
                  <a16:creationId xmlns:a16="http://schemas.microsoft.com/office/drawing/2014/main" id="{B199A763-5EF1-1BB1-EF5D-9A9FF8F27069}"/>
                </a:ext>
              </a:extLst>
            </p:cNvPr>
            <p:cNvSpPr>
              <a:spLocks noChangeArrowheads="1"/>
            </p:cNvSpPr>
            <p:nvPr/>
          </p:nvSpPr>
          <p:spPr bwMode="auto">
            <a:xfrm>
              <a:off x="5375276" y="4376738"/>
              <a:ext cx="52388" cy="50800"/>
            </a:xfrm>
            <a:prstGeom prst="ellipse">
              <a:avLst/>
            </a:pr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85">
              <a:extLst>
                <a:ext uri="{FF2B5EF4-FFF2-40B4-BE49-F238E27FC236}">
                  <a16:creationId xmlns:a16="http://schemas.microsoft.com/office/drawing/2014/main" id="{D1515F78-ACFA-7FD4-B23B-C115CB4EDB17}"/>
                </a:ext>
              </a:extLst>
            </p:cNvPr>
            <p:cNvSpPr>
              <a:spLocks/>
            </p:cNvSpPr>
            <p:nvPr/>
          </p:nvSpPr>
          <p:spPr bwMode="auto">
            <a:xfrm>
              <a:off x="5332414" y="4164013"/>
              <a:ext cx="158750" cy="185738"/>
            </a:xfrm>
            <a:custGeom>
              <a:avLst/>
              <a:gdLst>
                <a:gd name="T0" fmla="*/ 20 w 73"/>
                <a:gd name="T1" fmla="*/ 74 h 86"/>
                <a:gd name="T2" fmla="*/ 43 w 73"/>
                <a:gd name="T3" fmla="*/ 46 h 86"/>
                <a:gd name="T4" fmla="*/ 41 w 73"/>
                <a:gd name="T5" fmla="*/ 26 h 86"/>
                <a:gd name="T6" fmla="*/ 27 w 73"/>
                <a:gd name="T7" fmla="*/ 26 h 86"/>
                <a:gd name="T8" fmla="*/ 21 w 73"/>
                <a:gd name="T9" fmla="*/ 35 h 86"/>
                <a:gd name="T10" fmla="*/ 16 w 73"/>
                <a:gd name="T11" fmla="*/ 42 h 86"/>
                <a:gd name="T12" fmla="*/ 8 w 73"/>
                <a:gd name="T13" fmla="*/ 42 h 86"/>
                <a:gd name="T14" fmla="*/ 0 w 73"/>
                <a:gd name="T15" fmla="*/ 35 h 86"/>
                <a:gd name="T16" fmla="*/ 13 w 73"/>
                <a:gd name="T17" fmla="*/ 10 h 86"/>
                <a:gd name="T18" fmla="*/ 52 w 73"/>
                <a:gd name="T19" fmla="*/ 8 h 86"/>
                <a:gd name="T20" fmla="*/ 58 w 73"/>
                <a:gd name="T21" fmla="*/ 60 h 86"/>
                <a:gd name="T22" fmla="*/ 40 w 73"/>
                <a:gd name="T23" fmla="*/ 78 h 86"/>
                <a:gd name="T24" fmla="*/ 40 w 73"/>
                <a:gd name="T25" fmla="*/ 82 h 86"/>
                <a:gd name="T26" fmla="*/ 36 w 73"/>
                <a:gd name="T27" fmla="*/ 86 h 86"/>
                <a:gd name="T28" fmla="*/ 24 w 73"/>
                <a:gd name="T29" fmla="*/ 86 h 86"/>
                <a:gd name="T30" fmla="*/ 20 w 73"/>
                <a:gd name="T31" fmla="*/ 82 h 86"/>
                <a:gd name="T32" fmla="*/ 20 w 73"/>
                <a:gd name="T33" fmla="*/ 7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86">
                  <a:moveTo>
                    <a:pt x="20" y="74"/>
                  </a:moveTo>
                  <a:cubicBezTo>
                    <a:pt x="20" y="63"/>
                    <a:pt x="36" y="52"/>
                    <a:pt x="43" y="46"/>
                  </a:cubicBezTo>
                  <a:cubicBezTo>
                    <a:pt x="48" y="40"/>
                    <a:pt x="48" y="31"/>
                    <a:pt x="41" y="26"/>
                  </a:cubicBezTo>
                  <a:cubicBezTo>
                    <a:pt x="37" y="23"/>
                    <a:pt x="31" y="23"/>
                    <a:pt x="27" y="26"/>
                  </a:cubicBezTo>
                  <a:cubicBezTo>
                    <a:pt x="24" y="28"/>
                    <a:pt x="22" y="32"/>
                    <a:pt x="21" y="35"/>
                  </a:cubicBezTo>
                  <a:cubicBezTo>
                    <a:pt x="21" y="40"/>
                    <a:pt x="20" y="42"/>
                    <a:pt x="16" y="42"/>
                  </a:cubicBezTo>
                  <a:cubicBezTo>
                    <a:pt x="8" y="42"/>
                    <a:pt x="8" y="42"/>
                    <a:pt x="8" y="42"/>
                  </a:cubicBezTo>
                  <a:cubicBezTo>
                    <a:pt x="3" y="42"/>
                    <a:pt x="0" y="40"/>
                    <a:pt x="0" y="35"/>
                  </a:cubicBezTo>
                  <a:cubicBezTo>
                    <a:pt x="0" y="26"/>
                    <a:pt x="5" y="16"/>
                    <a:pt x="13" y="10"/>
                  </a:cubicBezTo>
                  <a:cubicBezTo>
                    <a:pt x="24" y="1"/>
                    <a:pt x="40" y="0"/>
                    <a:pt x="52" y="8"/>
                  </a:cubicBezTo>
                  <a:cubicBezTo>
                    <a:pt x="71" y="21"/>
                    <a:pt x="73" y="46"/>
                    <a:pt x="58" y="60"/>
                  </a:cubicBezTo>
                  <a:cubicBezTo>
                    <a:pt x="53" y="65"/>
                    <a:pt x="40" y="72"/>
                    <a:pt x="40" y="78"/>
                  </a:cubicBezTo>
                  <a:cubicBezTo>
                    <a:pt x="40" y="82"/>
                    <a:pt x="40" y="82"/>
                    <a:pt x="40" y="82"/>
                  </a:cubicBezTo>
                  <a:cubicBezTo>
                    <a:pt x="40" y="84"/>
                    <a:pt x="38" y="86"/>
                    <a:pt x="36" y="86"/>
                  </a:cubicBezTo>
                  <a:cubicBezTo>
                    <a:pt x="24" y="86"/>
                    <a:pt x="24" y="86"/>
                    <a:pt x="24" y="86"/>
                  </a:cubicBezTo>
                  <a:cubicBezTo>
                    <a:pt x="21" y="86"/>
                    <a:pt x="20" y="84"/>
                    <a:pt x="20" y="82"/>
                  </a:cubicBezTo>
                  <a:lnTo>
                    <a:pt x="20" y="74"/>
                  </a:lnTo>
                  <a:close/>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Oval 86">
              <a:extLst>
                <a:ext uri="{FF2B5EF4-FFF2-40B4-BE49-F238E27FC236}">
                  <a16:creationId xmlns:a16="http://schemas.microsoft.com/office/drawing/2014/main" id="{7D5D6AF9-221E-A573-22CB-CB68BE478206}"/>
                </a:ext>
              </a:extLst>
            </p:cNvPr>
            <p:cNvSpPr>
              <a:spLocks noChangeArrowheads="1"/>
            </p:cNvSpPr>
            <p:nvPr/>
          </p:nvSpPr>
          <p:spPr bwMode="auto">
            <a:xfrm>
              <a:off x="5219701" y="4116388"/>
              <a:ext cx="363538" cy="363538"/>
            </a:xfrm>
            <a:prstGeom prst="ellipse">
              <a:avLst/>
            </a:pr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3" name="Picture 2" descr="A close-up of a logo&#10;&#10;Description automatically generated">
            <a:extLst>
              <a:ext uri="{FF2B5EF4-FFF2-40B4-BE49-F238E27FC236}">
                <a16:creationId xmlns:a16="http://schemas.microsoft.com/office/drawing/2014/main" id="{51BF4507-5200-8413-D839-CDB4A5A45319}"/>
              </a:ext>
            </a:extLst>
          </p:cNvPr>
          <p:cNvPicPr>
            <a:picLocks noChangeAspect="1"/>
          </p:cNvPicPr>
          <p:nvPr/>
        </p:nvPicPr>
        <p:blipFill>
          <a:blip r:embed="rId4">
            <a:alphaModFix amt="30000"/>
            <a:extLst>
              <a:ext uri="{28A0092B-C50C-407E-A947-70E740481C1C}">
                <a14:useLocalDpi xmlns:a14="http://schemas.microsoft.com/office/drawing/2010/main" val="0"/>
              </a:ext>
            </a:extLst>
          </a:blip>
          <a:stretch>
            <a:fillRect/>
          </a:stretch>
        </p:blipFill>
        <p:spPr>
          <a:xfrm>
            <a:off x="10814236" y="6231526"/>
            <a:ext cx="1098651" cy="470415"/>
          </a:xfrm>
          <a:prstGeom prst="rect">
            <a:avLst/>
          </a:prstGeom>
        </p:spPr>
      </p:pic>
      <p:sp>
        <p:nvSpPr>
          <p:cNvPr id="7" name="Rectangle 6">
            <a:extLst>
              <a:ext uri="{FF2B5EF4-FFF2-40B4-BE49-F238E27FC236}">
                <a16:creationId xmlns:a16="http://schemas.microsoft.com/office/drawing/2014/main" id="{2722633E-355C-2BA7-3F44-E3DC30484B07}"/>
              </a:ext>
            </a:extLst>
          </p:cNvPr>
          <p:cNvSpPr/>
          <p:nvPr/>
        </p:nvSpPr>
        <p:spPr>
          <a:xfrm>
            <a:off x="9153709" y="781665"/>
            <a:ext cx="1728839" cy="17698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up of a white sign&#10;&#10;Description automatically generated">
            <a:extLst>
              <a:ext uri="{FF2B5EF4-FFF2-40B4-BE49-F238E27FC236}">
                <a16:creationId xmlns:a16="http://schemas.microsoft.com/office/drawing/2014/main" id="{966C37D7-AD4B-4553-FEC6-31CE5C6FC5F9}"/>
              </a:ext>
            </a:extLst>
          </p:cNvPr>
          <p:cNvPicPr>
            <a:picLocks noChangeAspect="1"/>
          </p:cNvPicPr>
          <p:nvPr/>
        </p:nvPicPr>
        <p:blipFill>
          <a:blip r:embed="rId5"/>
          <a:stretch>
            <a:fillRect/>
          </a:stretch>
        </p:blipFill>
        <p:spPr>
          <a:xfrm>
            <a:off x="9153709" y="1000944"/>
            <a:ext cx="1430033" cy="1430033"/>
          </a:xfrm>
          <a:prstGeom prst="rect">
            <a:avLst/>
          </a:prstGeom>
        </p:spPr>
      </p:pic>
    </p:spTree>
    <p:extLst>
      <p:ext uri="{BB962C8B-B14F-4D97-AF65-F5344CB8AC3E}">
        <p14:creationId xmlns:p14="http://schemas.microsoft.com/office/powerpoint/2010/main" val="808827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EE37FAC-1C0C-F041-813C-086C69FEDC0A}"/>
              </a:ext>
            </a:extLst>
          </p:cNvPr>
          <p:cNvSpPr txBox="1">
            <a:spLocks/>
          </p:cNvSpPr>
          <p:nvPr/>
        </p:nvSpPr>
        <p:spPr>
          <a:xfrm>
            <a:off x="536030" y="2241468"/>
            <a:ext cx="3277590" cy="11875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tx1">
                    <a:lumMod val="50000"/>
                    <a:lumOff val="50000"/>
                  </a:schemeClr>
                </a:solidFill>
                <a:latin typeface="Apple Braille" pitchFamily="2" charset="0"/>
                <a:cs typeface="Times New Roman" panose="02020603050405020304" pitchFamily="18" charset="0"/>
              </a:rPr>
              <a:t>remt2.py</a:t>
            </a:r>
          </a:p>
        </p:txBody>
      </p:sp>
      <p:pic>
        <p:nvPicPr>
          <p:cNvPr id="6" name="Picture 5" descr="A diagram of a method of matching&#10;&#10;Description automatically generated">
            <a:extLst>
              <a:ext uri="{FF2B5EF4-FFF2-40B4-BE49-F238E27FC236}">
                <a16:creationId xmlns:a16="http://schemas.microsoft.com/office/drawing/2014/main" id="{BB6B1759-BC53-7C58-FB3C-303F4AFC07B0}"/>
              </a:ext>
            </a:extLst>
          </p:cNvPr>
          <p:cNvPicPr>
            <a:picLocks noChangeAspect="1"/>
          </p:cNvPicPr>
          <p:nvPr/>
        </p:nvPicPr>
        <p:blipFill>
          <a:blip r:embed="rId3"/>
          <a:stretch>
            <a:fillRect/>
          </a:stretch>
        </p:blipFill>
        <p:spPr>
          <a:xfrm>
            <a:off x="3813620" y="366973"/>
            <a:ext cx="3862864" cy="6124053"/>
          </a:xfrm>
          <a:prstGeom prst="rect">
            <a:avLst/>
          </a:prstGeom>
        </p:spPr>
      </p:pic>
      <p:grpSp>
        <p:nvGrpSpPr>
          <p:cNvPr id="7" name="Group 6">
            <a:extLst>
              <a:ext uri="{FF2B5EF4-FFF2-40B4-BE49-F238E27FC236}">
                <a16:creationId xmlns:a16="http://schemas.microsoft.com/office/drawing/2014/main" id="{FE367E6C-BE2E-CBE2-7424-EA89EEB45DFE}"/>
              </a:ext>
            </a:extLst>
          </p:cNvPr>
          <p:cNvGrpSpPr/>
          <p:nvPr/>
        </p:nvGrpSpPr>
        <p:grpSpPr>
          <a:xfrm>
            <a:off x="6470133" y="4023818"/>
            <a:ext cx="512558" cy="512556"/>
            <a:chOff x="5219701" y="4116388"/>
            <a:chExt cx="363538" cy="363538"/>
          </a:xfrm>
        </p:grpSpPr>
        <p:sp>
          <p:nvSpPr>
            <p:cNvPr id="8" name="Oval 84">
              <a:extLst>
                <a:ext uri="{FF2B5EF4-FFF2-40B4-BE49-F238E27FC236}">
                  <a16:creationId xmlns:a16="http://schemas.microsoft.com/office/drawing/2014/main" id="{1DFEC0F0-EF81-98AC-6CB9-7E710E1D2E35}"/>
                </a:ext>
              </a:extLst>
            </p:cNvPr>
            <p:cNvSpPr>
              <a:spLocks noChangeArrowheads="1"/>
            </p:cNvSpPr>
            <p:nvPr/>
          </p:nvSpPr>
          <p:spPr bwMode="auto">
            <a:xfrm>
              <a:off x="5375276" y="4376738"/>
              <a:ext cx="52388" cy="50800"/>
            </a:xfrm>
            <a:prstGeom prst="ellipse">
              <a:avLst/>
            </a:pr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Freeform 85">
              <a:extLst>
                <a:ext uri="{FF2B5EF4-FFF2-40B4-BE49-F238E27FC236}">
                  <a16:creationId xmlns:a16="http://schemas.microsoft.com/office/drawing/2014/main" id="{F1CDC314-9E8B-39F5-6847-954043159881}"/>
                </a:ext>
              </a:extLst>
            </p:cNvPr>
            <p:cNvSpPr>
              <a:spLocks/>
            </p:cNvSpPr>
            <p:nvPr/>
          </p:nvSpPr>
          <p:spPr bwMode="auto">
            <a:xfrm>
              <a:off x="5332414" y="4164013"/>
              <a:ext cx="158750" cy="185738"/>
            </a:xfrm>
            <a:custGeom>
              <a:avLst/>
              <a:gdLst>
                <a:gd name="T0" fmla="*/ 20 w 73"/>
                <a:gd name="T1" fmla="*/ 74 h 86"/>
                <a:gd name="T2" fmla="*/ 43 w 73"/>
                <a:gd name="T3" fmla="*/ 46 h 86"/>
                <a:gd name="T4" fmla="*/ 41 w 73"/>
                <a:gd name="T5" fmla="*/ 26 h 86"/>
                <a:gd name="T6" fmla="*/ 27 w 73"/>
                <a:gd name="T7" fmla="*/ 26 h 86"/>
                <a:gd name="T8" fmla="*/ 21 w 73"/>
                <a:gd name="T9" fmla="*/ 35 h 86"/>
                <a:gd name="T10" fmla="*/ 16 w 73"/>
                <a:gd name="T11" fmla="*/ 42 h 86"/>
                <a:gd name="T12" fmla="*/ 8 w 73"/>
                <a:gd name="T13" fmla="*/ 42 h 86"/>
                <a:gd name="T14" fmla="*/ 0 w 73"/>
                <a:gd name="T15" fmla="*/ 35 h 86"/>
                <a:gd name="T16" fmla="*/ 13 w 73"/>
                <a:gd name="T17" fmla="*/ 10 h 86"/>
                <a:gd name="T18" fmla="*/ 52 w 73"/>
                <a:gd name="T19" fmla="*/ 8 h 86"/>
                <a:gd name="T20" fmla="*/ 58 w 73"/>
                <a:gd name="T21" fmla="*/ 60 h 86"/>
                <a:gd name="T22" fmla="*/ 40 w 73"/>
                <a:gd name="T23" fmla="*/ 78 h 86"/>
                <a:gd name="T24" fmla="*/ 40 w 73"/>
                <a:gd name="T25" fmla="*/ 82 h 86"/>
                <a:gd name="T26" fmla="*/ 36 w 73"/>
                <a:gd name="T27" fmla="*/ 86 h 86"/>
                <a:gd name="T28" fmla="*/ 24 w 73"/>
                <a:gd name="T29" fmla="*/ 86 h 86"/>
                <a:gd name="T30" fmla="*/ 20 w 73"/>
                <a:gd name="T31" fmla="*/ 82 h 86"/>
                <a:gd name="T32" fmla="*/ 20 w 73"/>
                <a:gd name="T33" fmla="*/ 7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86">
                  <a:moveTo>
                    <a:pt x="20" y="74"/>
                  </a:moveTo>
                  <a:cubicBezTo>
                    <a:pt x="20" y="63"/>
                    <a:pt x="36" y="52"/>
                    <a:pt x="43" y="46"/>
                  </a:cubicBezTo>
                  <a:cubicBezTo>
                    <a:pt x="48" y="40"/>
                    <a:pt x="48" y="31"/>
                    <a:pt x="41" y="26"/>
                  </a:cubicBezTo>
                  <a:cubicBezTo>
                    <a:pt x="37" y="23"/>
                    <a:pt x="31" y="23"/>
                    <a:pt x="27" y="26"/>
                  </a:cubicBezTo>
                  <a:cubicBezTo>
                    <a:pt x="24" y="28"/>
                    <a:pt x="22" y="32"/>
                    <a:pt x="21" y="35"/>
                  </a:cubicBezTo>
                  <a:cubicBezTo>
                    <a:pt x="21" y="40"/>
                    <a:pt x="20" y="42"/>
                    <a:pt x="16" y="42"/>
                  </a:cubicBezTo>
                  <a:cubicBezTo>
                    <a:pt x="8" y="42"/>
                    <a:pt x="8" y="42"/>
                    <a:pt x="8" y="42"/>
                  </a:cubicBezTo>
                  <a:cubicBezTo>
                    <a:pt x="3" y="42"/>
                    <a:pt x="0" y="40"/>
                    <a:pt x="0" y="35"/>
                  </a:cubicBezTo>
                  <a:cubicBezTo>
                    <a:pt x="0" y="26"/>
                    <a:pt x="5" y="16"/>
                    <a:pt x="13" y="10"/>
                  </a:cubicBezTo>
                  <a:cubicBezTo>
                    <a:pt x="24" y="1"/>
                    <a:pt x="40" y="0"/>
                    <a:pt x="52" y="8"/>
                  </a:cubicBezTo>
                  <a:cubicBezTo>
                    <a:pt x="71" y="21"/>
                    <a:pt x="73" y="46"/>
                    <a:pt x="58" y="60"/>
                  </a:cubicBezTo>
                  <a:cubicBezTo>
                    <a:pt x="53" y="65"/>
                    <a:pt x="40" y="72"/>
                    <a:pt x="40" y="78"/>
                  </a:cubicBezTo>
                  <a:cubicBezTo>
                    <a:pt x="40" y="82"/>
                    <a:pt x="40" y="82"/>
                    <a:pt x="40" y="82"/>
                  </a:cubicBezTo>
                  <a:cubicBezTo>
                    <a:pt x="40" y="84"/>
                    <a:pt x="38" y="86"/>
                    <a:pt x="36" y="86"/>
                  </a:cubicBezTo>
                  <a:cubicBezTo>
                    <a:pt x="24" y="86"/>
                    <a:pt x="24" y="86"/>
                    <a:pt x="24" y="86"/>
                  </a:cubicBezTo>
                  <a:cubicBezTo>
                    <a:pt x="21" y="86"/>
                    <a:pt x="20" y="84"/>
                    <a:pt x="20" y="82"/>
                  </a:cubicBezTo>
                  <a:lnTo>
                    <a:pt x="20" y="74"/>
                  </a:lnTo>
                  <a:close/>
                </a:path>
              </a:pathLst>
            </a:cu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Oval 86">
              <a:extLst>
                <a:ext uri="{FF2B5EF4-FFF2-40B4-BE49-F238E27FC236}">
                  <a16:creationId xmlns:a16="http://schemas.microsoft.com/office/drawing/2014/main" id="{A2F7DCFB-86FB-53E0-479E-9B1CCEA8E777}"/>
                </a:ext>
              </a:extLst>
            </p:cNvPr>
            <p:cNvSpPr>
              <a:spLocks noChangeArrowheads="1"/>
            </p:cNvSpPr>
            <p:nvPr/>
          </p:nvSpPr>
          <p:spPr bwMode="auto">
            <a:xfrm>
              <a:off x="5219701" y="4116388"/>
              <a:ext cx="363538" cy="363538"/>
            </a:xfrm>
            <a:prstGeom prst="ellipse">
              <a:avLst/>
            </a:prstGeom>
            <a:noFill/>
            <a:ln w="1905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 name="TextBox 10">
            <a:extLst>
              <a:ext uri="{FF2B5EF4-FFF2-40B4-BE49-F238E27FC236}">
                <a16:creationId xmlns:a16="http://schemas.microsoft.com/office/drawing/2014/main" id="{9FEB9365-27C1-722B-4E16-805D7835ED61}"/>
              </a:ext>
            </a:extLst>
          </p:cNvPr>
          <p:cNvSpPr txBox="1"/>
          <p:nvPr/>
        </p:nvSpPr>
        <p:spPr>
          <a:xfrm>
            <a:off x="725497" y="3202272"/>
            <a:ext cx="1880260" cy="1138773"/>
          </a:xfrm>
          <a:prstGeom prst="rect">
            <a:avLst/>
          </a:prstGeom>
          <a:noFill/>
        </p:spPr>
        <p:txBody>
          <a:bodyPr wrap="square">
            <a:spAutoFit/>
          </a:bodyPr>
          <a:lstStyle/>
          <a:p>
            <a:pPr algn="l" rtl="0" fontAlgn="base">
              <a:buFont typeface="Arial" panose="020B0604020202020204" pitchFamily="34" charset="0"/>
              <a:buChar char="•"/>
            </a:pPr>
            <a:r>
              <a:rPr lang="en-US" sz="2500" b="0" i="0" dirty="0">
                <a:solidFill>
                  <a:schemeClr val="tx1">
                    <a:lumMod val="50000"/>
                    <a:lumOff val="50000"/>
                  </a:schemeClr>
                </a:solidFill>
                <a:effectLst/>
                <a:latin typeface="Apple Braille" pitchFamily="2" charset="0"/>
              </a:rPr>
              <a:t> </a:t>
            </a:r>
            <a:r>
              <a:rPr lang="en-US" sz="2500" b="0" i="0" u="none" strike="noStrike" dirty="0">
                <a:solidFill>
                  <a:schemeClr val="tx1">
                    <a:lumMod val="50000"/>
                    <a:lumOff val="50000"/>
                  </a:schemeClr>
                </a:solidFill>
                <a:effectLst/>
                <a:latin typeface="Apple Braille" pitchFamily="2" charset="0"/>
              </a:rPr>
              <a:t>Matching?</a:t>
            </a:r>
          </a:p>
          <a:p>
            <a:pPr algn="l" rtl="0" fontAlgn="base">
              <a:buFont typeface="Arial" panose="020B0604020202020204" pitchFamily="34" charset="0"/>
              <a:buChar char="•"/>
            </a:pPr>
            <a:r>
              <a:rPr lang="en-US" sz="2500" dirty="0">
                <a:solidFill>
                  <a:schemeClr val="tx1">
                    <a:lumMod val="50000"/>
                    <a:lumOff val="50000"/>
                  </a:schemeClr>
                </a:solidFill>
                <a:latin typeface="Apple Braille" pitchFamily="2" charset="0"/>
              </a:rPr>
              <a:t> Hits?</a:t>
            </a:r>
            <a:endParaRPr lang="en-US" sz="2500" b="0" i="0" dirty="0">
              <a:solidFill>
                <a:schemeClr val="tx1">
                  <a:lumMod val="50000"/>
                  <a:lumOff val="50000"/>
                </a:schemeClr>
              </a:solidFill>
              <a:effectLst/>
              <a:latin typeface="Apple Braille" pitchFamily="2" charset="0"/>
            </a:endParaRPr>
          </a:p>
          <a:p>
            <a:endParaRPr lang="en-US" dirty="0"/>
          </a:p>
        </p:txBody>
      </p:sp>
      <p:pic>
        <p:nvPicPr>
          <p:cNvPr id="12" name="Picture 11">
            <a:extLst>
              <a:ext uri="{FF2B5EF4-FFF2-40B4-BE49-F238E27FC236}">
                <a16:creationId xmlns:a16="http://schemas.microsoft.com/office/drawing/2014/main" id="{A0E96C43-F51B-CA1F-24B2-E8EE581D49E2}"/>
              </a:ext>
            </a:extLst>
          </p:cNvPr>
          <p:cNvPicPr>
            <a:picLocks noChangeAspect="1"/>
          </p:cNvPicPr>
          <p:nvPr/>
        </p:nvPicPr>
        <p:blipFill rotWithShape="1">
          <a:blip r:embed="rId4">
            <a:duotone>
              <a:prstClr val="black"/>
              <a:schemeClr val="bg1">
                <a:lumMod val="85000"/>
                <a:tint val="45000"/>
                <a:satMod val="400000"/>
              </a:schemeClr>
            </a:duotone>
            <a:alphaModFix amt="12000"/>
          </a:blip>
          <a:srcRect/>
          <a:stretch/>
        </p:blipFill>
        <p:spPr>
          <a:xfrm rot="1947869">
            <a:off x="-1529031" y="4246165"/>
            <a:ext cx="4947477" cy="3704745"/>
          </a:xfrm>
          <a:prstGeom prst="rect">
            <a:avLst/>
          </a:prstGeom>
        </p:spPr>
      </p:pic>
    </p:spTree>
    <p:extLst>
      <p:ext uri="{BB962C8B-B14F-4D97-AF65-F5344CB8AC3E}">
        <p14:creationId xmlns:p14="http://schemas.microsoft.com/office/powerpoint/2010/main" val="1131206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0BD62-5576-E8AD-2C04-E9C1061976E4}"/>
              </a:ext>
            </a:extLst>
          </p:cNvPr>
          <p:cNvSpPr txBox="1">
            <a:spLocks/>
          </p:cNvSpPr>
          <p:nvPr/>
        </p:nvSpPr>
        <p:spPr>
          <a:xfrm>
            <a:off x="4457205" y="487895"/>
            <a:ext cx="3277590" cy="1187532"/>
          </a:xfrm>
          <a:prstGeom prst="rect">
            <a:avLst/>
          </a:prstGeom>
          <a:ln w="53975">
            <a:solidFill>
              <a:schemeClr val="accent2"/>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a:solidFill>
                  <a:schemeClr val="tx1">
                    <a:lumMod val="50000"/>
                    <a:lumOff val="50000"/>
                  </a:schemeClr>
                </a:solidFill>
                <a:latin typeface="Apple Braille" pitchFamily="2" charset="0"/>
                <a:cs typeface="Times New Roman" panose="02020603050405020304" pitchFamily="18" charset="0"/>
              </a:rPr>
              <a:t>Matching</a:t>
            </a:r>
            <a:endParaRPr lang="en-US" sz="6000" dirty="0">
              <a:solidFill>
                <a:schemeClr val="tx1">
                  <a:lumMod val="50000"/>
                  <a:lumOff val="50000"/>
                </a:schemeClr>
              </a:solidFill>
              <a:latin typeface="Apple Braille" pitchFamily="2" charset="0"/>
              <a:cs typeface="Times New Roman" panose="02020603050405020304" pitchFamily="18" charset="0"/>
            </a:endParaRPr>
          </a:p>
        </p:txBody>
      </p:sp>
      <p:sp>
        <p:nvSpPr>
          <p:cNvPr id="4" name="Title 1">
            <a:extLst>
              <a:ext uri="{FF2B5EF4-FFF2-40B4-BE49-F238E27FC236}">
                <a16:creationId xmlns:a16="http://schemas.microsoft.com/office/drawing/2014/main" id="{12559410-D767-EDB4-906C-244F21490419}"/>
              </a:ext>
            </a:extLst>
          </p:cNvPr>
          <p:cNvSpPr txBox="1">
            <a:spLocks/>
          </p:cNvSpPr>
          <p:nvPr/>
        </p:nvSpPr>
        <p:spPr>
          <a:xfrm>
            <a:off x="1220968" y="1960889"/>
            <a:ext cx="4587834" cy="110933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a:solidFill>
                  <a:schemeClr val="tx1">
                    <a:lumMod val="50000"/>
                    <a:lumOff val="50000"/>
                  </a:schemeClr>
                </a:solidFill>
                <a:latin typeface="Apple Braille" pitchFamily="2" charset="0"/>
                <a:cs typeface="Times New Roman" panose="02020603050405020304" pitchFamily="18" charset="0"/>
              </a:rPr>
              <a:t>Considerations</a:t>
            </a:r>
            <a:endParaRPr lang="en-US" sz="5000" dirty="0">
              <a:solidFill>
                <a:schemeClr val="tx1">
                  <a:lumMod val="50000"/>
                  <a:lumOff val="50000"/>
                </a:schemeClr>
              </a:solidFill>
              <a:latin typeface="Apple Braille" pitchFamily="2" charset="0"/>
              <a:cs typeface="Times New Roman" panose="02020603050405020304" pitchFamily="18" charset="0"/>
            </a:endParaRPr>
          </a:p>
        </p:txBody>
      </p:sp>
      <p:sp>
        <p:nvSpPr>
          <p:cNvPr id="5" name="TextBox 4">
            <a:extLst>
              <a:ext uri="{FF2B5EF4-FFF2-40B4-BE49-F238E27FC236}">
                <a16:creationId xmlns:a16="http://schemas.microsoft.com/office/drawing/2014/main" id="{6A6F1988-12ED-CEC1-409E-EFF8230884E6}"/>
              </a:ext>
            </a:extLst>
          </p:cNvPr>
          <p:cNvSpPr txBox="1"/>
          <p:nvPr/>
        </p:nvSpPr>
        <p:spPr>
          <a:xfrm>
            <a:off x="1720399" y="2895013"/>
            <a:ext cx="4587834" cy="3062377"/>
          </a:xfrm>
          <a:prstGeom prst="rect">
            <a:avLst/>
          </a:prstGeom>
          <a:noFill/>
        </p:spPr>
        <p:txBody>
          <a:bodyPr wrap="square">
            <a:spAutoFit/>
          </a:bodyPr>
          <a:lstStyle/>
          <a:p>
            <a:pPr algn="l" rtl="0" fontAlgn="base">
              <a:buFont typeface="Arial" panose="020B0604020202020204" pitchFamily="34" charset="0"/>
              <a:buChar char="•"/>
            </a:pPr>
            <a:r>
              <a:rPr lang="en-US" sz="2500" b="0" i="0" dirty="0">
                <a:solidFill>
                  <a:schemeClr val="tx1">
                    <a:lumMod val="50000"/>
                    <a:lumOff val="50000"/>
                  </a:schemeClr>
                </a:solidFill>
                <a:effectLst/>
                <a:latin typeface="Apple Braille" pitchFamily="2" charset="0"/>
              </a:rPr>
              <a:t> Distance</a:t>
            </a:r>
          </a:p>
          <a:p>
            <a:pPr algn="l" rtl="0" fontAlgn="base">
              <a:buFont typeface="Arial" panose="020B0604020202020204" pitchFamily="34" charset="0"/>
              <a:buChar char="•"/>
            </a:pPr>
            <a:r>
              <a:rPr lang="en-US" sz="2500" b="0" i="0" dirty="0">
                <a:solidFill>
                  <a:schemeClr val="tx1">
                    <a:lumMod val="50000"/>
                    <a:lumOff val="50000"/>
                  </a:schemeClr>
                </a:solidFill>
                <a:effectLst/>
                <a:latin typeface="Apple Braille" pitchFamily="2" charset="0"/>
              </a:rPr>
              <a:t> E-Value</a:t>
            </a:r>
          </a:p>
          <a:p>
            <a:pPr algn="l" rtl="0" fontAlgn="base">
              <a:buFont typeface="Arial" panose="020B0604020202020204" pitchFamily="34" charset="0"/>
              <a:buChar char="•"/>
            </a:pPr>
            <a:r>
              <a:rPr lang="en-US" sz="2500" b="0" i="0" dirty="0">
                <a:solidFill>
                  <a:schemeClr val="tx1">
                    <a:lumMod val="50000"/>
                    <a:lumOff val="50000"/>
                  </a:schemeClr>
                </a:solidFill>
                <a:effectLst/>
                <a:latin typeface="Apple Braille" pitchFamily="2" charset="0"/>
              </a:rPr>
              <a:t> Recognition Sequence</a:t>
            </a:r>
          </a:p>
          <a:p>
            <a:pPr lvl="1" fontAlgn="base">
              <a:buFont typeface="Arial" panose="020B0604020202020204" pitchFamily="34" charset="0"/>
              <a:buChar char="•"/>
            </a:pPr>
            <a:r>
              <a:rPr lang="en-US" sz="2500" dirty="0">
                <a:solidFill>
                  <a:schemeClr val="tx1">
                    <a:lumMod val="50000"/>
                    <a:lumOff val="50000"/>
                  </a:schemeClr>
                </a:solidFill>
                <a:latin typeface="Apple Braille" pitchFamily="2" charset="0"/>
              </a:rPr>
              <a:t> </a:t>
            </a:r>
            <a:r>
              <a:rPr lang="en-US" sz="2500" b="0" i="0" dirty="0">
                <a:solidFill>
                  <a:schemeClr val="tx1">
                    <a:lumMod val="50000"/>
                    <a:lumOff val="50000"/>
                  </a:schemeClr>
                </a:solidFill>
                <a:effectLst/>
                <a:latin typeface="Apple Braille" pitchFamily="2" charset="0"/>
              </a:rPr>
              <a:t>Ambiguity</a:t>
            </a:r>
            <a:endParaRPr lang="en-US" sz="2500" dirty="0">
              <a:solidFill>
                <a:schemeClr val="tx1">
                  <a:lumMod val="50000"/>
                  <a:lumOff val="50000"/>
                </a:schemeClr>
              </a:solidFill>
              <a:latin typeface="Apple Braille" pitchFamily="2" charset="0"/>
            </a:endParaRPr>
          </a:p>
          <a:p>
            <a:pPr algn="l" rtl="0" fontAlgn="base">
              <a:buFont typeface="Arial" panose="020B0604020202020204" pitchFamily="34" charset="0"/>
              <a:buChar char="•"/>
            </a:pPr>
            <a:r>
              <a:rPr lang="en-US" sz="2500" dirty="0">
                <a:solidFill>
                  <a:schemeClr val="tx1">
                    <a:lumMod val="50000"/>
                    <a:lumOff val="50000"/>
                  </a:schemeClr>
                </a:solidFill>
                <a:latin typeface="Apple Braille" pitchFamily="2" charset="0"/>
              </a:rPr>
              <a:t> Circularity</a:t>
            </a:r>
          </a:p>
          <a:p>
            <a:pPr algn="l" rtl="0" fontAlgn="base">
              <a:buFont typeface="Arial" panose="020B0604020202020204" pitchFamily="34" charset="0"/>
              <a:buChar char="•"/>
            </a:pPr>
            <a:r>
              <a:rPr lang="en-US" sz="2500" b="0" i="0" dirty="0">
                <a:solidFill>
                  <a:schemeClr val="tx1">
                    <a:lumMod val="50000"/>
                    <a:lumOff val="50000"/>
                  </a:schemeClr>
                </a:solidFill>
                <a:effectLst/>
                <a:latin typeface="Apple Braille" pitchFamily="2" charset="0"/>
              </a:rPr>
              <a:t> </a:t>
            </a:r>
            <a:r>
              <a:rPr lang="en-US" sz="2500" dirty="0">
                <a:solidFill>
                  <a:schemeClr val="tx1">
                    <a:lumMod val="50000"/>
                    <a:lumOff val="50000"/>
                  </a:schemeClr>
                </a:solidFill>
                <a:latin typeface="Apple Braille" pitchFamily="2" charset="0"/>
              </a:rPr>
              <a:t>Other enzymes (control protein, RE/MT fusion, etc.)</a:t>
            </a:r>
            <a:endParaRPr lang="en-US" sz="2500" b="0" i="0" dirty="0">
              <a:solidFill>
                <a:schemeClr val="tx1">
                  <a:lumMod val="50000"/>
                  <a:lumOff val="50000"/>
                </a:schemeClr>
              </a:solidFill>
              <a:effectLst/>
              <a:latin typeface="Apple Braille" pitchFamily="2" charset="0"/>
            </a:endParaRPr>
          </a:p>
          <a:p>
            <a:pPr algn="l" rtl="0" fontAlgn="base">
              <a:buFont typeface="Arial" panose="020B0604020202020204" pitchFamily="34" charset="0"/>
              <a:buChar char="•"/>
            </a:pPr>
            <a:endParaRPr lang="en-US" dirty="0"/>
          </a:p>
        </p:txBody>
      </p:sp>
      <p:sp>
        <p:nvSpPr>
          <p:cNvPr id="7" name="Title 1">
            <a:extLst>
              <a:ext uri="{FF2B5EF4-FFF2-40B4-BE49-F238E27FC236}">
                <a16:creationId xmlns:a16="http://schemas.microsoft.com/office/drawing/2014/main" id="{026981F9-EF13-B98C-0C67-D8913F166CEF}"/>
              </a:ext>
            </a:extLst>
          </p:cNvPr>
          <p:cNvSpPr txBox="1">
            <a:spLocks/>
          </p:cNvSpPr>
          <p:nvPr/>
        </p:nvSpPr>
        <p:spPr>
          <a:xfrm>
            <a:off x="6600176" y="1960889"/>
            <a:ext cx="4587834" cy="110933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a:solidFill>
                  <a:schemeClr val="tx1">
                    <a:lumMod val="50000"/>
                    <a:lumOff val="50000"/>
                  </a:schemeClr>
                </a:solidFill>
                <a:latin typeface="Apple Braille" pitchFamily="2" charset="0"/>
                <a:cs typeface="Times New Roman" panose="02020603050405020304" pitchFamily="18" charset="0"/>
              </a:rPr>
              <a:t>Process</a:t>
            </a:r>
            <a:endParaRPr lang="en-US" sz="5000" dirty="0">
              <a:solidFill>
                <a:schemeClr val="tx1">
                  <a:lumMod val="50000"/>
                  <a:lumOff val="50000"/>
                </a:schemeClr>
              </a:solidFill>
              <a:latin typeface="Apple Braille" pitchFamily="2" charset="0"/>
              <a:cs typeface="Times New Roman" panose="02020603050405020304" pitchFamily="18" charset="0"/>
            </a:endParaRPr>
          </a:p>
        </p:txBody>
      </p:sp>
      <p:sp>
        <p:nvSpPr>
          <p:cNvPr id="8" name="TextBox 7">
            <a:extLst>
              <a:ext uri="{FF2B5EF4-FFF2-40B4-BE49-F238E27FC236}">
                <a16:creationId xmlns:a16="http://schemas.microsoft.com/office/drawing/2014/main" id="{8C2C64F1-D7F2-A18E-C91A-2000FA32FACA}"/>
              </a:ext>
            </a:extLst>
          </p:cNvPr>
          <p:cNvSpPr txBox="1"/>
          <p:nvPr/>
        </p:nvSpPr>
        <p:spPr>
          <a:xfrm>
            <a:off x="6600175" y="2895013"/>
            <a:ext cx="4587834" cy="2292935"/>
          </a:xfrm>
          <a:prstGeom prst="rect">
            <a:avLst/>
          </a:prstGeom>
          <a:noFill/>
        </p:spPr>
        <p:txBody>
          <a:bodyPr wrap="square">
            <a:spAutoFit/>
          </a:bodyPr>
          <a:lstStyle/>
          <a:p>
            <a:pPr algn="l" rtl="0" fontAlgn="base">
              <a:buFont typeface="Arial" panose="020B0604020202020204" pitchFamily="34" charset="0"/>
              <a:buChar char="•"/>
            </a:pPr>
            <a:r>
              <a:rPr lang="en-US" sz="2500" b="0" i="0">
                <a:solidFill>
                  <a:schemeClr val="tx1">
                    <a:lumMod val="50000"/>
                    <a:lumOff val="50000"/>
                  </a:schemeClr>
                </a:solidFill>
                <a:effectLst/>
                <a:latin typeface="Apple Braille" pitchFamily="2" charset="0"/>
              </a:rPr>
              <a:t> Smith-waterman sequence alignment (adjusted scoring matrix for ambiguous bases)</a:t>
            </a:r>
          </a:p>
          <a:p>
            <a:pPr algn="l" rtl="0" fontAlgn="base">
              <a:buFont typeface="Arial" panose="020B0604020202020204" pitchFamily="34" charset="0"/>
              <a:buChar char="•"/>
            </a:pPr>
            <a:r>
              <a:rPr lang="en-US" sz="2500">
                <a:solidFill>
                  <a:schemeClr val="tx1">
                    <a:lumMod val="50000"/>
                    <a:lumOff val="50000"/>
                  </a:schemeClr>
                </a:solidFill>
                <a:latin typeface="Apple Braille" pitchFamily="2" charset="0"/>
              </a:rPr>
              <a:t> Selection by weighted score, auction algorithm</a:t>
            </a:r>
            <a:endParaRPr lang="en-US" sz="2500" b="0" i="0">
              <a:solidFill>
                <a:schemeClr val="tx1">
                  <a:lumMod val="50000"/>
                  <a:lumOff val="50000"/>
                </a:schemeClr>
              </a:solidFill>
              <a:effectLst/>
              <a:latin typeface="Apple Braille" pitchFamily="2" charset="0"/>
            </a:endParaRPr>
          </a:p>
          <a:p>
            <a:pPr algn="l" rtl="0" fontAlgn="base">
              <a:buFont typeface="Arial" panose="020B0604020202020204" pitchFamily="34" charset="0"/>
              <a:buChar char="•"/>
            </a:pPr>
            <a:endParaRPr lang="en-US" dirty="0"/>
          </a:p>
        </p:txBody>
      </p:sp>
      <p:pic>
        <p:nvPicPr>
          <p:cNvPr id="3076" name="Picture 4" descr="Icon&#10;&#10;Description automatically generated">
            <a:extLst>
              <a:ext uri="{FF2B5EF4-FFF2-40B4-BE49-F238E27FC236}">
                <a16:creationId xmlns:a16="http://schemas.microsoft.com/office/drawing/2014/main" id="{4611E608-EFEC-D5B2-AD96-EEDA2C22F3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0265" y="4685671"/>
            <a:ext cx="1265163" cy="14364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hart, radar chart&#10;&#10;Description automatically generated">
            <a:extLst>
              <a:ext uri="{FF2B5EF4-FFF2-40B4-BE49-F238E27FC236}">
                <a16:creationId xmlns:a16="http://schemas.microsoft.com/office/drawing/2014/main" id="{7F17B999-F0C2-3A74-6E0D-46D8C5384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6710" y="5027878"/>
            <a:ext cx="1486177" cy="147966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 picture containing shape&#10;&#10;Description automatically generated">
            <a:extLst>
              <a:ext uri="{FF2B5EF4-FFF2-40B4-BE49-F238E27FC236}">
                <a16:creationId xmlns:a16="http://schemas.microsoft.com/office/drawing/2014/main" id="{43B5DE5B-47CE-B423-785A-7F593251F9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074" y="211528"/>
            <a:ext cx="3337449" cy="188074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yellow and orange cubes&#10;&#10;Description automatically generated">
            <a:extLst>
              <a:ext uri="{FF2B5EF4-FFF2-40B4-BE49-F238E27FC236}">
                <a16:creationId xmlns:a16="http://schemas.microsoft.com/office/drawing/2014/main" id="{FA7DCE50-3944-B01D-637F-0CF62CA46D5B}"/>
              </a:ext>
            </a:extLst>
          </p:cNvPr>
          <p:cNvPicPr>
            <a:picLocks noChangeAspect="1"/>
          </p:cNvPicPr>
          <p:nvPr/>
        </p:nvPicPr>
        <p:blipFill>
          <a:blip r:embed="rId6"/>
          <a:stretch>
            <a:fillRect/>
          </a:stretch>
        </p:blipFill>
        <p:spPr>
          <a:xfrm>
            <a:off x="279113" y="5333043"/>
            <a:ext cx="1098651" cy="1174504"/>
          </a:xfrm>
          <a:prstGeom prst="rect">
            <a:avLst/>
          </a:prstGeom>
        </p:spPr>
      </p:pic>
      <p:cxnSp>
        <p:nvCxnSpPr>
          <p:cNvPr id="16" name="Straight Arrow Connector 15">
            <a:extLst>
              <a:ext uri="{FF2B5EF4-FFF2-40B4-BE49-F238E27FC236}">
                <a16:creationId xmlns:a16="http://schemas.microsoft.com/office/drawing/2014/main" id="{7825CA45-82A3-CFC1-8D65-1A92CCB96D59}"/>
              </a:ext>
            </a:extLst>
          </p:cNvPr>
          <p:cNvCxnSpPr>
            <a:cxnSpLocks/>
          </p:cNvCxnSpPr>
          <p:nvPr/>
        </p:nvCxnSpPr>
        <p:spPr>
          <a:xfrm flipV="1">
            <a:off x="5140036" y="3170454"/>
            <a:ext cx="1460138" cy="702507"/>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descr="A close-up of a logo&#10;&#10;Description automatically generated">
            <a:extLst>
              <a:ext uri="{FF2B5EF4-FFF2-40B4-BE49-F238E27FC236}">
                <a16:creationId xmlns:a16="http://schemas.microsoft.com/office/drawing/2014/main" id="{7AD85E77-D83E-C9B3-CF6D-69CD1D30B9D0}"/>
              </a:ext>
            </a:extLst>
          </p:cNvPr>
          <p:cNvPicPr>
            <a:picLocks noChangeAspect="1"/>
          </p:cNvPicPr>
          <p:nvPr/>
        </p:nvPicPr>
        <p:blipFill>
          <a:blip r:embed="rId7">
            <a:alphaModFix amt="30000"/>
            <a:extLst>
              <a:ext uri="{28A0092B-C50C-407E-A947-70E740481C1C}">
                <a14:useLocalDpi xmlns:a14="http://schemas.microsoft.com/office/drawing/2010/main" val="0"/>
              </a:ext>
            </a:extLst>
          </a:blip>
          <a:stretch>
            <a:fillRect/>
          </a:stretch>
        </p:blipFill>
        <p:spPr>
          <a:xfrm>
            <a:off x="10814236" y="6231526"/>
            <a:ext cx="1098651" cy="470415"/>
          </a:xfrm>
          <a:prstGeom prst="rect">
            <a:avLst/>
          </a:prstGeom>
        </p:spPr>
      </p:pic>
      <p:pic>
        <p:nvPicPr>
          <p:cNvPr id="20" name="Picture 19" descr="A diagram of a number&#10;&#10;Description automatically generated">
            <a:extLst>
              <a:ext uri="{FF2B5EF4-FFF2-40B4-BE49-F238E27FC236}">
                <a16:creationId xmlns:a16="http://schemas.microsoft.com/office/drawing/2014/main" id="{3B279BE2-3326-517C-9C75-13795326F591}"/>
              </a:ext>
            </a:extLst>
          </p:cNvPr>
          <p:cNvPicPr>
            <a:picLocks noChangeAspect="1"/>
          </p:cNvPicPr>
          <p:nvPr/>
        </p:nvPicPr>
        <p:blipFill>
          <a:blip r:embed="rId8"/>
          <a:stretch>
            <a:fillRect/>
          </a:stretch>
        </p:blipFill>
        <p:spPr>
          <a:xfrm>
            <a:off x="8106200" y="570308"/>
            <a:ext cx="3806688" cy="1312651"/>
          </a:xfrm>
          <a:prstGeom prst="rect">
            <a:avLst/>
          </a:prstGeom>
        </p:spPr>
      </p:pic>
      <p:sp>
        <p:nvSpPr>
          <p:cNvPr id="21" name="TextBox 20">
            <a:extLst>
              <a:ext uri="{FF2B5EF4-FFF2-40B4-BE49-F238E27FC236}">
                <a16:creationId xmlns:a16="http://schemas.microsoft.com/office/drawing/2014/main" id="{7681FDB7-EC0B-F298-87BD-4FE809E9B118}"/>
              </a:ext>
            </a:extLst>
          </p:cNvPr>
          <p:cNvSpPr txBox="1"/>
          <p:nvPr/>
        </p:nvSpPr>
        <p:spPr>
          <a:xfrm>
            <a:off x="8010940" y="211528"/>
            <a:ext cx="604256" cy="369332"/>
          </a:xfrm>
          <a:prstGeom prst="rect">
            <a:avLst/>
          </a:prstGeom>
          <a:noFill/>
        </p:spPr>
        <p:txBody>
          <a:bodyPr wrap="square" rtlCol="0">
            <a:spAutoFit/>
          </a:bodyPr>
          <a:lstStyle/>
          <a:p>
            <a:r>
              <a:rPr lang="en-US" dirty="0">
                <a:solidFill>
                  <a:schemeClr val="tx1">
                    <a:lumMod val="50000"/>
                    <a:lumOff val="50000"/>
                  </a:schemeClr>
                </a:solidFill>
                <a:latin typeface="Apple Braille" pitchFamily="2" charset="0"/>
              </a:rPr>
              <a:t>REs</a:t>
            </a:r>
          </a:p>
        </p:txBody>
      </p:sp>
      <p:sp>
        <p:nvSpPr>
          <p:cNvPr id="22" name="TextBox 21">
            <a:extLst>
              <a:ext uri="{FF2B5EF4-FFF2-40B4-BE49-F238E27FC236}">
                <a16:creationId xmlns:a16="http://schemas.microsoft.com/office/drawing/2014/main" id="{AADB30F4-4CF9-7B2F-867C-E6AD5A86F7FE}"/>
              </a:ext>
            </a:extLst>
          </p:cNvPr>
          <p:cNvSpPr txBox="1"/>
          <p:nvPr/>
        </p:nvSpPr>
        <p:spPr>
          <a:xfrm>
            <a:off x="8779385" y="198543"/>
            <a:ext cx="604256" cy="369332"/>
          </a:xfrm>
          <a:prstGeom prst="rect">
            <a:avLst/>
          </a:prstGeom>
          <a:noFill/>
        </p:spPr>
        <p:txBody>
          <a:bodyPr wrap="square" rtlCol="0">
            <a:spAutoFit/>
          </a:bodyPr>
          <a:lstStyle/>
          <a:p>
            <a:r>
              <a:rPr lang="en-US" dirty="0">
                <a:solidFill>
                  <a:schemeClr val="tx1">
                    <a:lumMod val="50000"/>
                    <a:lumOff val="50000"/>
                  </a:schemeClr>
                </a:solidFill>
                <a:latin typeface="Apple Braille" pitchFamily="2" charset="0"/>
              </a:rPr>
              <a:t>MTs</a:t>
            </a:r>
          </a:p>
        </p:txBody>
      </p:sp>
      <p:sp>
        <p:nvSpPr>
          <p:cNvPr id="23" name="TextBox 22">
            <a:extLst>
              <a:ext uri="{FF2B5EF4-FFF2-40B4-BE49-F238E27FC236}">
                <a16:creationId xmlns:a16="http://schemas.microsoft.com/office/drawing/2014/main" id="{7DA5AB95-466E-C512-DA2A-DFDCA7DA4C75}"/>
              </a:ext>
            </a:extLst>
          </p:cNvPr>
          <p:cNvSpPr txBox="1"/>
          <p:nvPr/>
        </p:nvSpPr>
        <p:spPr>
          <a:xfrm>
            <a:off x="9335047" y="206252"/>
            <a:ext cx="604256" cy="369332"/>
          </a:xfrm>
          <a:prstGeom prst="rect">
            <a:avLst/>
          </a:prstGeom>
          <a:noFill/>
        </p:spPr>
        <p:txBody>
          <a:bodyPr wrap="square" rtlCol="0">
            <a:spAutoFit/>
          </a:bodyPr>
          <a:lstStyle/>
          <a:p>
            <a:r>
              <a:rPr lang="en-US" dirty="0">
                <a:solidFill>
                  <a:schemeClr val="tx1">
                    <a:lumMod val="50000"/>
                    <a:lumOff val="50000"/>
                  </a:schemeClr>
                </a:solidFill>
                <a:latin typeface="Apple Braille" pitchFamily="2" charset="0"/>
              </a:rPr>
              <a:t>REs</a:t>
            </a:r>
          </a:p>
        </p:txBody>
      </p:sp>
      <p:sp>
        <p:nvSpPr>
          <p:cNvPr id="24" name="TextBox 23">
            <a:extLst>
              <a:ext uri="{FF2B5EF4-FFF2-40B4-BE49-F238E27FC236}">
                <a16:creationId xmlns:a16="http://schemas.microsoft.com/office/drawing/2014/main" id="{72B11F0C-568A-568F-A09D-3DD07E16DD00}"/>
              </a:ext>
            </a:extLst>
          </p:cNvPr>
          <p:cNvSpPr txBox="1"/>
          <p:nvPr/>
        </p:nvSpPr>
        <p:spPr>
          <a:xfrm>
            <a:off x="10103492" y="193267"/>
            <a:ext cx="604256" cy="369332"/>
          </a:xfrm>
          <a:prstGeom prst="rect">
            <a:avLst/>
          </a:prstGeom>
          <a:noFill/>
        </p:spPr>
        <p:txBody>
          <a:bodyPr wrap="square" rtlCol="0">
            <a:spAutoFit/>
          </a:bodyPr>
          <a:lstStyle/>
          <a:p>
            <a:r>
              <a:rPr lang="en-US" dirty="0">
                <a:solidFill>
                  <a:schemeClr val="tx1">
                    <a:lumMod val="50000"/>
                    <a:lumOff val="50000"/>
                  </a:schemeClr>
                </a:solidFill>
                <a:latin typeface="Apple Braille" pitchFamily="2" charset="0"/>
              </a:rPr>
              <a:t>MTs</a:t>
            </a:r>
          </a:p>
        </p:txBody>
      </p:sp>
      <p:sp>
        <p:nvSpPr>
          <p:cNvPr id="25" name="TextBox 24">
            <a:extLst>
              <a:ext uri="{FF2B5EF4-FFF2-40B4-BE49-F238E27FC236}">
                <a16:creationId xmlns:a16="http://schemas.microsoft.com/office/drawing/2014/main" id="{C176888A-B1EE-D165-F6F9-DB90B9DDFA1B}"/>
              </a:ext>
            </a:extLst>
          </p:cNvPr>
          <p:cNvSpPr txBox="1"/>
          <p:nvPr/>
        </p:nvSpPr>
        <p:spPr>
          <a:xfrm>
            <a:off x="10691174" y="200814"/>
            <a:ext cx="604256" cy="369332"/>
          </a:xfrm>
          <a:prstGeom prst="rect">
            <a:avLst/>
          </a:prstGeom>
          <a:noFill/>
        </p:spPr>
        <p:txBody>
          <a:bodyPr wrap="square" rtlCol="0">
            <a:spAutoFit/>
          </a:bodyPr>
          <a:lstStyle/>
          <a:p>
            <a:r>
              <a:rPr lang="en-US" dirty="0">
                <a:solidFill>
                  <a:schemeClr val="tx1">
                    <a:lumMod val="50000"/>
                    <a:lumOff val="50000"/>
                  </a:schemeClr>
                </a:solidFill>
                <a:latin typeface="Apple Braille" pitchFamily="2" charset="0"/>
              </a:rPr>
              <a:t>REs</a:t>
            </a:r>
          </a:p>
        </p:txBody>
      </p:sp>
      <p:sp>
        <p:nvSpPr>
          <p:cNvPr id="26" name="TextBox 25">
            <a:extLst>
              <a:ext uri="{FF2B5EF4-FFF2-40B4-BE49-F238E27FC236}">
                <a16:creationId xmlns:a16="http://schemas.microsoft.com/office/drawing/2014/main" id="{31EC68EE-8B03-A2A2-10BD-5F007C2748FF}"/>
              </a:ext>
            </a:extLst>
          </p:cNvPr>
          <p:cNvSpPr txBox="1"/>
          <p:nvPr/>
        </p:nvSpPr>
        <p:spPr>
          <a:xfrm>
            <a:off x="11459619" y="187829"/>
            <a:ext cx="604256" cy="369332"/>
          </a:xfrm>
          <a:prstGeom prst="rect">
            <a:avLst/>
          </a:prstGeom>
          <a:noFill/>
        </p:spPr>
        <p:txBody>
          <a:bodyPr wrap="square" rtlCol="0">
            <a:spAutoFit/>
          </a:bodyPr>
          <a:lstStyle/>
          <a:p>
            <a:r>
              <a:rPr lang="en-US" dirty="0">
                <a:solidFill>
                  <a:schemeClr val="tx1">
                    <a:lumMod val="50000"/>
                    <a:lumOff val="50000"/>
                  </a:schemeClr>
                </a:solidFill>
                <a:latin typeface="Apple Braille" pitchFamily="2" charset="0"/>
              </a:rPr>
              <a:t>MTs</a:t>
            </a:r>
          </a:p>
        </p:txBody>
      </p:sp>
    </p:spTree>
    <p:extLst>
      <p:ext uri="{BB962C8B-B14F-4D97-AF65-F5344CB8AC3E}">
        <p14:creationId xmlns:p14="http://schemas.microsoft.com/office/powerpoint/2010/main" val="1166196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266D30-176F-B5DC-4C33-C084E71009C2}"/>
              </a:ext>
            </a:extLst>
          </p:cNvPr>
          <p:cNvSpPr/>
          <p:nvPr/>
        </p:nvSpPr>
        <p:spPr>
          <a:xfrm>
            <a:off x="0" y="1623848"/>
            <a:ext cx="12192000" cy="452470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30BD62-5576-E8AD-2C04-E9C1061976E4}"/>
              </a:ext>
            </a:extLst>
          </p:cNvPr>
          <p:cNvSpPr txBox="1">
            <a:spLocks/>
          </p:cNvSpPr>
          <p:nvPr/>
        </p:nvSpPr>
        <p:spPr>
          <a:xfrm>
            <a:off x="4233371" y="236658"/>
            <a:ext cx="3709273" cy="1187532"/>
          </a:xfrm>
          <a:prstGeom prst="rect">
            <a:avLst/>
          </a:prstGeom>
          <a:ln w="53975">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tx1">
                    <a:lumMod val="50000"/>
                    <a:lumOff val="50000"/>
                  </a:schemeClr>
                </a:solidFill>
                <a:latin typeface="Apple Braille" pitchFamily="2" charset="0"/>
                <a:cs typeface="Times New Roman" panose="02020603050405020304" pitchFamily="18" charset="0"/>
              </a:rPr>
              <a:t>Output</a:t>
            </a:r>
          </a:p>
        </p:txBody>
      </p:sp>
      <p:pic>
        <p:nvPicPr>
          <p:cNvPr id="10" name="Picture 9" descr="A white sheet with black text&#10;&#10;Description automatically generated">
            <a:extLst>
              <a:ext uri="{FF2B5EF4-FFF2-40B4-BE49-F238E27FC236}">
                <a16:creationId xmlns:a16="http://schemas.microsoft.com/office/drawing/2014/main" id="{2EFAFC8B-2C02-FCD0-CC32-0C90FF82FB3F}"/>
              </a:ext>
            </a:extLst>
          </p:cNvPr>
          <p:cNvPicPr>
            <a:picLocks noChangeAspect="1"/>
          </p:cNvPicPr>
          <p:nvPr/>
        </p:nvPicPr>
        <p:blipFill>
          <a:blip r:embed="rId3"/>
          <a:stretch>
            <a:fillRect/>
          </a:stretch>
        </p:blipFill>
        <p:spPr>
          <a:xfrm>
            <a:off x="184314" y="1812846"/>
            <a:ext cx="11823371" cy="4182325"/>
          </a:xfrm>
          <a:prstGeom prst="rect">
            <a:avLst/>
          </a:prstGeom>
        </p:spPr>
      </p:pic>
      <p:pic>
        <p:nvPicPr>
          <p:cNvPr id="4" name="Picture 3" descr="A close-up of a logo&#10;&#10;Description automatically generated">
            <a:extLst>
              <a:ext uri="{FF2B5EF4-FFF2-40B4-BE49-F238E27FC236}">
                <a16:creationId xmlns:a16="http://schemas.microsoft.com/office/drawing/2014/main" id="{4DA92CEC-5F14-5F5B-DB23-73152F747C35}"/>
              </a:ext>
            </a:extLst>
          </p:cNvPr>
          <p:cNvPicPr>
            <a:picLocks noChangeAspect="1"/>
          </p:cNvPicPr>
          <p:nvPr/>
        </p:nvPicPr>
        <p:blipFill>
          <a:blip r:embed="rId4">
            <a:alphaModFix amt="30000"/>
            <a:extLst>
              <a:ext uri="{28A0092B-C50C-407E-A947-70E740481C1C}">
                <a14:useLocalDpi xmlns:a14="http://schemas.microsoft.com/office/drawing/2010/main" val="0"/>
              </a:ext>
            </a:extLst>
          </a:blip>
          <a:stretch>
            <a:fillRect/>
          </a:stretch>
        </p:blipFill>
        <p:spPr>
          <a:xfrm>
            <a:off x="10814236" y="6231526"/>
            <a:ext cx="1098651" cy="470415"/>
          </a:xfrm>
          <a:prstGeom prst="rect">
            <a:avLst/>
          </a:prstGeom>
        </p:spPr>
      </p:pic>
    </p:spTree>
    <p:extLst>
      <p:ext uri="{BB962C8B-B14F-4D97-AF65-F5344CB8AC3E}">
        <p14:creationId xmlns:p14="http://schemas.microsoft.com/office/powerpoint/2010/main" val="3810614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0BD62-5576-E8AD-2C04-E9C1061976E4}"/>
              </a:ext>
            </a:extLst>
          </p:cNvPr>
          <p:cNvSpPr txBox="1">
            <a:spLocks/>
          </p:cNvSpPr>
          <p:nvPr/>
        </p:nvSpPr>
        <p:spPr>
          <a:xfrm>
            <a:off x="4230548" y="225655"/>
            <a:ext cx="3709273" cy="1187532"/>
          </a:xfrm>
          <a:prstGeom prst="rect">
            <a:avLst/>
          </a:prstGeom>
          <a:ln w="53975">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tx1">
                    <a:lumMod val="50000"/>
                    <a:lumOff val="50000"/>
                  </a:schemeClr>
                </a:solidFill>
                <a:latin typeface="Apple Braille" pitchFamily="2" charset="0"/>
                <a:cs typeface="Times New Roman" panose="02020603050405020304" pitchFamily="18" charset="0"/>
              </a:rPr>
              <a:t>Statistics</a:t>
            </a:r>
          </a:p>
        </p:txBody>
      </p:sp>
      <p:pic>
        <p:nvPicPr>
          <p:cNvPr id="10" name="Picture 9" descr="A graph of a number of bacteria&#10;&#10;Description automatically generated">
            <a:extLst>
              <a:ext uri="{FF2B5EF4-FFF2-40B4-BE49-F238E27FC236}">
                <a16:creationId xmlns:a16="http://schemas.microsoft.com/office/drawing/2014/main" id="{AAD21C7D-0EB1-B175-82B2-EB606599E56A}"/>
              </a:ext>
            </a:extLst>
          </p:cNvPr>
          <p:cNvPicPr>
            <a:picLocks noChangeAspect="1"/>
          </p:cNvPicPr>
          <p:nvPr/>
        </p:nvPicPr>
        <p:blipFill>
          <a:blip r:embed="rId3"/>
          <a:stretch>
            <a:fillRect/>
          </a:stretch>
        </p:blipFill>
        <p:spPr>
          <a:xfrm>
            <a:off x="6116059" y="1616924"/>
            <a:ext cx="5961064" cy="4885105"/>
          </a:xfrm>
          <a:prstGeom prst="rect">
            <a:avLst/>
          </a:prstGeom>
        </p:spPr>
      </p:pic>
      <p:pic>
        <p:nvPicPr>
          <p:cNvPr id="12" name="Picture 11" descr="A diagram of a number of systems&#10;&#10;Description automatically generated">
            <a:extLst>
              <a:ext uri="{FF2B5EF4-FFF2-40B4-BE49-F238E27FC236}">
                <a16:creationId xmlns:a16="http://schemas.microsoft.com/office/drawing/2014/main" id="{45469F69-F309-D8F8-88E9-D4A5D3CFB5F1}"/>
              </a:ext>
            </a:extLst>
          </p:cNvPr>
          <p:cNvPicPr>
            <a:picLocks noChangeAspect="1"/>
          </p:cNvPicPr>
          <p:nvPr/>
        </p:nvPicPr>
        <p:blipFill>
          <a:blip r:embed="rId4"/>
          <a:stretch>
            <a:fillRect/>
          </a:stretch>
        </p:blipFill>
        <p:spPr>
          <a:xfrm>
            <a:off x="238996" y="1090620"/>
            <a:ext cx="5696704" cy="4299399"/>
          </a:xfrm>
          <a:prstGeom prst="rect">
            <a:avLst/>
          </a:prstGeom>
        </p:spPr>
      </p:pic>
      <p:sp>
        <p:nvSpPr>
          <p:cNvPr id="13" name="TextBox 12">
            <a:extLst>
              <a:ext uri="{FF2B5EF4-FFF2-40B4-BE49-F238E27FC236}">
                <a16:creationId xmlns:a16="http://schemas.microsoft.com/office/drawing/2014/main" id="{7B038749-F431-E879-5B3D-6268064FA262}"/>
              </a:ext>
            </a:extLst>
          </p:cNvPr>
          <p:cNvSpPr txBox="1"/>
          <p:nvPr/>
        </p:nvSpPr>
        <p:spPr>
          <a:xfrm>
            <a:off x="218937" y="5578699"/>
            <a:ext cx="5877063" cy="1200329"/>
          </a:xfrm>
          <a:prstGeom prst="rect">
            <a:avLst/>
          </a:prstGeom>
          <a:noFill/>
        </p:spPr>
        <p:txBody>
          <a:bodyPr wrap="square" rtlCol="0">
            <a:spAutoFit/>
          </a:bodyPr>
          <a:lstStyle/>
          <a:p>
            <a:r>
              <a:rPr lang="en-US" dirty="0">
                <a:solidFill>
                  <a:schemeClr val="tx1">
                    <a:lumMod val="50000"/>
                    <a:lumOff val="50000"/>
                  </a:schemeClr>
                </a:solidFill>
                <a:latin typeface="Apple Braille" pitchFamily="2" charset="0"/>
              </a:rPr>
              <a:t>*From manual checks, 0 systems appears high because of filtering out enzymes without recognition sequence annotations or low e-value scores. A neural network could remedy this. </a:t>
            </a:r>
          </a:p>
        </p:txBody>
      </p:sp>
      <p:sp>
        <p:nvSpPr>
          <p:cNvPr id="14" name="TextBox 13">
            <a:extLst>
              <a:ext uri="{FF2B5EF4-FFF2-40B4-BE49-F238E27FC236}">
                <a16:creationId xmlns:a16="http://schemas.microsoft.com/office/drawing/2014/main" id="{4AF9E967-6DD7-B367-86EF-E140215EDBF7}"/>
              </a:ext>
            </a:extLst>
          </p:cNvPr>
          <p:cNvSpPr txBox="1"/>
          <p:nvPr/>
        </p:nvSpPr>
        <p:spPr>
          <a:xfrm>
            <a:off x="238996" y="4466689"/>
            <a:ext cx="1865451" cy="923330"/>
          </a:xfrm>
          <a:prstGeom prst="rect">
            <a:avLst/>
          </a:prstGeom>
          <a:noFill/>
        </p:spPr>
        <p:txBody>
          <a:bodyPr wrap="square" rtlCol="0">
            <a:spAutoFit/>
          </a:bodyPr>
          <a:lstStyle/>
          <a:p>
            <a:r>
              <a:rPr lang="en-US" dirty="0">
                <a:solidFill>
                  <a:schemeClr val="tx1">
                    <a:lumMod val="50000"/>
                    <a:lumOff val="50000"/>
                  </a:schemeClr>
                </a:solidFill>
                <a:latin typeface="Apple Braille" pitchFamily="2" charset="0"/>
              </a:rPr>
              <a:t>*high-confidence paired RM systems</a:t>
            </a:r>
          </a:p>
        </p:txBody>
      </p:sp>
      <p:pic>
        <p:nvPicPr>
          <p:cNvPr id="3" name="Picture 2" descr="A close-up of a logo&#10;&#10;Description automatically generated">
            <a:extLst>
              <a:ext uri="{FF2B5EF4-FFF2-40B4-BE49-F238E27FC236}">
                <a16:creationId xmlns:a16="http://schemas.microsoft.com/office/drawing/2014/main" id="{9FE57EC9-7A09-DAF7-A7AF-E51CDD4FFCB9}"/>
              </a:ext>
            </a:extLst>
          </p:cNvPr>
          <p:cNvPicPr>
            <a:picLocks noChangeAspect="1"/>
          </p:cNvPicPr>
          <p:nvPr/>
        </p:nvPicPr>
        <p:blipFill>
          <a:blip r:embed="rId5">
            <a:alphaModFix amt="30000"/>
            <a:extLst>
              <a:ext uri="{28A0092B-C50C-407E-A947-70E740481C1C}">
                <a14:useLocalDpi xmlns:a14="http://schemas.microsoft.com/office/drawing/2010/main" val="0"/>
              </a:ext>
            </a:extLst>
          </a:blip>
          <a:stretch>
            <a:fillRect/>
          </a:stretch>
        </p:blipFill>
        <p:spPr>
          <a:xfrm>
            <a:off x="10814236" y="6231526"/>
            <a:ext cx="1098651" cy="470415"/>
          </a:xfrm>
          <a:prstGeom prst="rect">
            <a:avLst/>
          </a:prstGeom>
        </p:spPr>
      </p:pic>
      <p:sp>
        <p:nvSpPr>
          <p:cNvPr id="4" name="TextBox 3">
            <a:extLst>
              <a:ext uri="{FF2B5EF4-FFF2-40B4-BE49-F238E27FC236}">
                <a16:creationId xmlns:a16="http://schemas.microsoft.com/office/drawing/2014/main" id="{208C8036-C81B-B15A-ABCF-E013A94B97E7}"/>
              </a:ext>
            </a:extLst>
          </p:cNvPr>
          <p:cNvSpPr txBox="1"/>
          <p:nvPr/>
        </p:nvSpPr>
        <p:spPr>
          <a:xfrm>
            <a:off x="604683" y="1228521"/>
            <a:ext cx="1865451" cy="369332"/>
          </a:xfrm>
          <a:prstGeom prst="rect">
            <a:avLst/>
          </a:prstGeom>
          <a:noFill/>
        </p:spPr>
        <p:txBody>
          <a:bodyPr wrap="square" rtlCol="0">
            <a:spAutoFit/>
          </a:bodyPr>
          <a:lstStyle/>
          <a:p>
            <a:r>
              <a:rPr lang="en-US" dirty="0">
                <a:solidFill>
                  <a:schemeClr val="tx1">
                    <a:lumMod val="50000"/>
                    <a:lumOff val="50000"/>
                  </a:schemeClr>
                </a:solidFill>
                <a:latin typeface="Apple Braille" pitchFamily="2" charset="0"/>
              </a:rPr>
              <a:t>~16k genomes</a:t>
            </a:r>
          </a:p>
        </p:txBody>
      </p:sp>
    </p:spTree>
    <p:extLst>
      <p:ext uri="{BB962C8B-B14F-4D97-AF65-F5344CB8AC3E}">
        <p14:creationId xmlns:p14="http://schemas.microsoft.com/office/powerpoint/2010/main" val="33791523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0BD62-5576-E8AD-2C04-E9C1061976E4}"/>
              </a:ext>
            </a:extLst>
          </p:cNvPr>
          <p:cNvSpPr txBox="1">
            <a:spLocks/>
          </p:cNvSpPr>
          <p:nvPr/>
        </p:nvSpPr>
        <p:spPr>
          <a:xfrm>
            <a:off x="4235377" y="328383"/>
            <a:ext cx="3709273" cy="1187532"/>
          </a:xfrm>
          <a:prstGeom prst="rect">
            <a:avLst/>
          </a:prstGeom>
          <a:ln w="53975">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tx1">
                    <a:lumMod val="50000"/>
                    <a:lumOff val="50000"/>
                  </a:schemeClr>
                </a:solidFill>
                <a:latin typeface="Apple Braille" pitchFamily="2" charset="0"/>
                <a:cs typeface="Times New Roman" panose="02020603050405020304" pitchFamily="18" charset="0"/>
              </a:rPr>
              <a:t>Data</a:t>
            </a:r>
          </a:p>
        </p:txBody>
      </p:sp>
      <p:pic>
        <p:nvPicPr>
          <p:cNvPr id="5" name="Picture 4" descr="A table with text and numbers&#10;&#10;Description automatically generated">
            <a:extLst>
              <a:ext uri="{FF2B5EF4-FFF2-40B4-BE49-F238E27FC236}">
                <a16:creationId xmlns:a16="http://schemas.microsoft.com/office/drawing/2014/main" id="{E229F7E0-A49F-44BD-A1EB-25EA662C0747}"/>
              </a:ext>
            </a:extLst>
          </p:cNvPr>
          <p:cNvPicPr>
            <a:picLocks noChangeAspect="1"/>
          </p:cNvPicPr>
          <p:nvPr/>
        </p:nvPicPr>
        <p:blipFill>
          <a:blip r:embed="rId3"/>
          <a:stretch>
            <a:fillRect/>
          </a:stretch>
        </p:blipFill>
        <p:spPr>
          <a:xfrm>
            <a:off x="238213" y="1661510"/>
            <a:ext cx="11715572" cy="3220456"/>
          </a:xfrm>
          <a:prstGeom prst="rect">
            <a:avLst/>
          </a:prstGeom>
        </p:spPr>
      </p:pic>
      <p:pic>
        <p:nvPicPr>
          <p:cNvPr id="8" name="Picture 7">
            <a:extLst>
              <a:ext uri="{FF2B5EF4-FFF2-40B4-BE49-F238E27FC236}">
                <a16:creationId xmlns:a16="http://schemas.microsoft.com/office/drawing/2014/main" id="{EE26C75B-3D1B-75A7-5E0C-C2E6101F1864}"/>
              </a:ext>
            </a:extLst>
          </p:cNvPr>
          <p:cNvPicPr>
            <a:picLocks noChangeAspect="1"/>
          </p:cNvPicPr>
          <p:nvPr/>
        </p:nvPicPr>
        <p:blipFill>
          <a:blip r:embed="rId4"/>
          <a:stretch>
            <a:fillRect/>
          </a:stretch>
        </p:blipFill>
        <p:spPr>
          <a:xfrm>
            <a:off x="238213" y="5139011"/>
            <a:ext cx="11703602" cy="796840"/>
          </a:xfrm>
          <a:prstGeom prst="rect">
            <a:avLst/>
          </a:prstGeom>
        </p:spPr>
      </p:pic>
      <p:sp>
        <p:nvSpPr>
          <p:cNvPr id="9" name="TextBox 8">
            <a:extLst>
              <a:ext uri="{FF2B5EF4-FFF2-40B4-BE49-F238E27FC236}">
                <a16:creationId xmlns:a16="http://schemas.microsoft.com/office/drawing/2014/main" id="{45159811-49F0-91BA-34F6-3A552ACDB383}"/>
              </a:ext>
            </a:extLst>
          </p:cNvPr>
          <p:cNvSpPr txBox="1"/>
          <p:nvPr/>
        </p:nvSpPr>
        <p:spPr>
          <a:xfrm>
            <a:off x="238213" y="6127997"/>
            <a:ext cx="3662275" cy="369332"/>
          </a:xfrm>
          <a:prstGeom prst="rect">
            <a:avLst/>
          </a:prstGeom>
          <a:noFill/>
        </p:spPr>
        <p:txBody>
          <a:bodyPr wrap="square" rtlCol="0">
            <a:spAutoFit/>
          </a:bodyPr>
          <a:lstStyle/>
          <a:p>
            <a:r>
              <a:rPr lang="en-US" dirty="0">
                <a:solidFill>
                  <a:schemeClr val="tx1">
                    <a:lumMod val="50000"/>
                    <a:lumOff val="50000"/>
                  </a:schemeClr>
                </a:solidFill>
                <a:latin typeface="Apple Braille" pitchFamily="2" charset="0"/>
              </a:rPr>
              <a:t>*From an earlier version of remt2</a:t>
            </a:r>
          </a:p>
        </p:txBody>
      </p:sp>
      <p:pic>
        <p:nvPicPr>
          <p:cNvPr id="3" name="Picture 2" descr="A close-up of a logo&#10;&#10;Description automatically generated">
            <a:extLst>
              <a:ext uri="{FF2B5EF4-FFF2-40B4-BE49-F238E27FC236}">
                <a16:creationId xmlns:a16="http://schemas.microsoft.com/office/drawing/2014/main" id="{B983B019-2C47-D84E-8CC3-0396175BD93B}"/>
              </a:ext>
            </a:extLst>
          </p:cNvPr>
          <p:cNvPicPr>
            <a:picLocks noChangeAspect="1"/>
          </p:cNvPicPr>
          <p:nvPr/>
        </p:nvPicPr>
        <p:blipFill>
          <a:blip r:embed="rId5">
            <a:alphaModFix amt="30000"/>
            <a:extLst>
              <a:ext uri="{28A0092B-C50C-407E-A947-70E740481C1C}">
                <a14:useLocalDpi xmlns:a14="http://schemas.microsoft.com/office/drawing/2010/main" val="0"/>
              </a:ext>
            </a:extLst>
          </a:blip>
          <a:stretch>
            <a:fillRect/>
          </a:stretch>
        </p:blipFill>
        <p:spPr>
          <a:xfrm>
            <a:off x="10814236" y="6231526"/>
            <a:ext cx="1098651" cy="470415"/>
          </a:xfrm>
          <a:prstGeom prst="rect">
            <a:avLst/>
          </a:prstGeom>
        </p:spPr>
      </p:pic>
    </p:spTree>
    <p:extLst>
      <p:ext uri="{BB962C8B-B14F-4D97-AF65-F5344CB8AC3E}">
        <p14:creationId xmlns:p14="http://schemas.microsoft.com/office/powerpoint/2010/main" val="14577199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5564</TotalTime>
  <Words>2146</Words>
  <Application>Microsoft Macintosh PowerPoint</Application>
  <PresentationFormat>Widescreen</PresentationFormat>
  <Paragraphs>148</Paragraphs>
  <Slides>18</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Apple Braille</vt:lpstr>
      <vt:lpstr>Arial</vt:lpstr>
      <vt:lpstr>Calibri</vt:lpstr>
      <vt:lpstr>Calibri Light</vt:lpstr>
      <vt:lpstr>Times New Roman</vt:lpstr>
      <vt:lpstr>Wingdings</vt:lpstr>
      <vt:lpstr>Office Theme</vt:lpstr>
      <vt:lpstr>Long Distance Relationships</vt:lpstr>
      <vt:lpstr>Background:  Restriction Modification (RM) Systems</vt:lpstr>
      <vt:lpstr>Hypothesis:  There might exist RM Systems such that the RE is far from its cognate MT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M.Vha33843I and M.SfoI are Functional</vt:lpstr>
      <vt:lpstr>Vha33843I is Functional</vt:lpstr>
      <vt:lpstr>PowerPoint Presentation</vt:lpstr>
      <vt:lpstr>PowerPoint Presentation</vt:lpstr>
      <vt:lpstr>Acknowledgements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Long Distance Relationships</dc:title>
  <dc:creator>Vander Vort, Paul</dc:creator>
  <cp:lastModifiedBy>Vander Vort, Paul</cp:lastModifiedBy>
  <cp:revision>15</cp:revision>
  <dcterms:created xsi:type="dcterms:W3CDTF">2023-07-25T19:27:13Z</dcterms:created>
  <dcterms:modified xsi:type="dcterms:W3CDTF">2023-08-01T13:16:31Z</dcterms:modified>
</cp:coreProperties>
</file>